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ink/ink1.xml" ContentType="application/inkml+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ink/ink2.xml" ContentType="application/inkml+xml"/>
  <Override PartName="/ppt/ink/ink3.xml" ContentType="application/inkml+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ink/ink7.xml" ContentType="application/inkml+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ink/ink8.xml" ContentType="application/inkml+xml"/>
  <Override PartName="/ppt/ink/ink9.xml" ContentType="application/inkml+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2" r:id="rId4"/>
  </p:sldMasterIdLst>
  <p:notesMasterIdLst>
    <p:notesMasterId r:id="rId179"/>
  </p:notesMasterIdLst>
  <p:handoutMasterIdLst>
    <p:handoutMasterId r:id="rId180"/>
  </p:handoutMasterIdLst>
  <p:sldIdLst>
    <p:sldId id="256" r:id="rId5"/>
    <p:sldId id="299" r:id="rId6"/>
    <p:sldId id="266" r:id="rId7"/>
    <p:sldId id="271" r:id="rId8"/>
    <p:sldId id="305" r:id="rId9"/>
    <p:sldId id="306" r:id="rId10"/>
    <p:sldId id="307" r:id="rId11"/>
    <p:sldId id="308" r:id="rId12"/>
    <p:sldId id="309" r:id="rId13"/>
    <p:sldId id="325" r:id="rId14"/>
    <p:sldId id="326" r:id="rId15"/>
    <p:sldId id="330" r:id="rId16"/>
    <p:sldId id="331" r:id="rId17"/>
    <p:sldId id="310" r:id="rId18"/>
    <p:sldId id="311" r:id="rId19"/>
    <p:sldId id="319" r:id="rId20"/>
    <p:sldId id="510" r:id="rId21"/>
    <p:sldId id="312" r:id="rId22"/>
    <p:sldId id="332" r:id="rId23"/>
    <p:sldId id="333" r:id="rId24"/>
    <p:sldId id="314" r:id="rId25"/>
    <p:sldId id="334" r:id="rId26"/>
    <p:sldId id="509" r:id="rId27"/>
    <p:sldId id="511" r:id="rId28"/>
    <p:sldId id="322" r:id="rId29"/>
    <p:sldId id="336" r:id="rId30"/>
    <p:sldId id="335" r:id="rId31"/>
    <p:sldId id="337" r:id="rId32"/>
    <p:sldId id="343" r:id="rId33"/>
    <p:sldId id="344" r:id="rId34"/>
    <p:sldId id="345" r:id="rId35"/>
    <p:sldId id="339" r:id="rId36"/>
    <p:sldId id="338" r:id="rId37"/>
    <p:sldId id="427" r:id="rId38"/>
    <p:sldId id="340" r:id="rId39"/>
    <p:sldId id="341" r:id="rId40"/>
    <p:sldId id="346" r:id="rId41"/>
    <p:sldId id="347" r:id="rId42"/>
    <p:sldId id="348" r:id="rId43"/>
    <p:sldId id="349" r:id="rId44"/>
    <p:sldId id="353" r:id="rId45"/>
    <p:sldId id="354" r:id="rId46"/>
    <p:sldId id="351" r:id="rId47"/>
    <p:sldId id="352" r:id="rId48"/>
    <p:sldId id="428" r:id="rId49"/>
    <p:sldId id="356" r:id="rId50"/>
    <p:sldId id="357" r:id="rId51"/>
    <p:sldId id="431" r:id="rId52"/>
    <p:sldId id="555" r:id="rId53"/>
    <p:sldId id="324" r:id="rId54"/>
    <p:sldId id="358" r:id="rId55"/>
    <p:sldId id="359" r:id="rId56"/>
    <p:sldId id="360" r:id="rId57"/>
    <p:sldId id="361" r:id="rId58"/>
    <p:sldId id="362" r:id="rId59"/>
    <p:sldId id="363" r:id="rId60"/>
    <p:sldId id="364" r:id="rId61"/>
    <p:sldId id="365" r:id="rId62"/>
    <p:sldId id="367" r:id="rId63"/>
    <p:sldId id="433" r:id="rId64"/>
    <p:sldId id="368" r:id="rId65"/>
    <p:sldId id="434" r:id="rId66"/>
    <p:sldId id="369" r:id="rId67"/>
    <p:sldId id="435" r:id="rId68"/>
    <p:sldId id="370" r:id="rId69"/>
    <p:sldId id="436" r:id="rId70"/>
    <p:sldId id="371" r:id="rId71"/>
    <p:sldId id="437" r:id="rId72"/>
    <p:sldId id="438" r:id="rId73"/>
    <p:sldId id="439" r:id="rId74"/>
    <p:sldId id="372" r:id="rId75"/>
    <p:sldId id="373" r:id="rId76"/>
    <p:sldId id="374" r:id="rId77"/>
    <p:sldId id="375" r:id="rId78"/>
    <p:sldId id="376" r:id="rId79"/>
    <p:sldId id="377" r:id="rId80"/>
    <p:sldId id="441" r:id="rId81"/>
    <p:sldId id="378" r:id="rId82"/>
    <p:sldId id="442" r:id="rId83"/>
    <p:sldId id="379" r:id="rId84"/>
    <p:sldId id="446" r:id="rId85"/>
    <p:sldId id="447" r:id="rId86"/>
    <p:sldId id="448" r:id="rId87"/>
    <p:sldId id="452" r:id="rId88"/>
    <p:sldId id="453" r:id="rId89"/>
    <p:sldId id="450" r:id="rId90"/>
    <p:sldId id="382" r:id="rId91"/>
    <p:sldId id="457" r:id="rId92"/>
    <p:sldId id="458" r:id="rId93"/>
    <p:sldId id="459" r:id="rId94"/>
    <p:sldId id="460" r:id="rId95"/>
    <p:sldId id="466" r:id="rId96"/>
    <p:sldId id="461" r:id="rId97"/>
    <p:sldId id="462" r:id="rId98"/>
    <p:sldId id="479" r:id="rId99"/>
    <p:sldId id="556" r:id="rId100"/>
    <p:sldId id="471" r:id="rId101"/>
    <p:sldId id="454" r:id="rId102"/>
    <p:sldId id="475" r:id="rId103"/>
    <p:sldId id="476" r:id="rId104"/>
    <p:sldId id="472" r:id="rId105"/>
    <p:sldId id="473" r:id="rId106"/>
    <p:sldId id="477" r:id="rId107"/>
    <p:sldId id="478" r:id="rId108"/>
    <p:sldId id="467" r:id="rId109"/>
    <p:sldId id="432" r:id="rId110"/>
    <p:sldId id="383" r:id="rId111"/>
    <p:sldId id="323" r:id="rId112"/>
    <p:sldId id="321" r:id="rId113"/>
    <p:sldId id="386" r:id="rId114"/>
    <p:sldId id="407" r:id="rId115"/>
    <p:sldId id="395" r:id="rId116"/>
    <p:sldId id="394" r:id="rId117"/>
    <p:sldId id="389" r:id="rId118"/>
    <p:sldId id="480" r:id="rId119"/>
    <p:sldId id="390" r:id="rId120"/>
    <p:sldId id="483" r:id="rId121"/>
    <p:sldId id="484" r:id="rId122"/>
    <p:sldId id="488" r:id="rId123"/>
    <p:sldId id="489" r:id="rId124"/>
    <p:sldId id="490" r:id="rId125"/>
    <p:sldId id="491" r:id="rId126"/>
    <p:sldId id="492" r:id="rId127"/>
    <p:sldId id="493" r:id="rId128"/>
    <p:sldId id="494" r:id="rId129"/>
    <p:sldId id="495" r:id="rId130"/>
    <p:sldId id="496" r:id="rId131"/>
    <p:sldId id="497" r:id="rId132"/>
    <p:sldId id="499" r:id="rId133"/>
    <p:sldId id="503" r:id="rId134"/>
    <p:sldId id="504" r:id="rId135"/>
    <p:sldId id="505" r:id="rId136"/>
    <p:sldId id="506" r:id="rId137"/>
    <p:sldId id="415" r:id="rId138"/>
    <p:sldId id="507" r:id="rId139"/>
    <p:sldId id="417" r:id="rId140"/>
    <p:sldId id="421" r:id="rId141"/>
    <p:sldId id="426" r:id="rId142"/>
    <p:sldId id="514" r:id="rId143"/>
    <p:sldId id="517" r:id="rId144"/>
    <p:sldId id="508" r:id="rId145"/>
    <p:sldId id="513" r:id="rId146"/>
    <p:sldId id="519" r:id="rId147"/>
    <p:sldId id="520" r:id="rId148"/>
    <p:sldId id="521" r:id="rId149"/>
    <p:sldId id="522" r:id="rId150"/>
    <p:sldId id="523" r:id="rId151"/>
    <p:sldId id="550" r:id="rId152"/>
    <p:sldId id="524" r:id="rId153"/>
    <p:sldId id="525" r:id="rId154"/>
    <p:sldId id="527" r:id="rId155"/>
    <p:sldId id="528" r:id="rId156"/>
    <p:sldId id="529" r:id="rId157"/>
    <p:sldId id="530" r:id="rId158"/>
    <p:sldId id="551" r:id="rId159"/>
    <p:sldId id="531" r:id="rId160"/>
    <p:sldId id="532" r:id="rId161"/>
    <p:sldId id="533" r:id="rId162"/>
    <p:sldId id="534" r:id="rId163"/>
    <p:sldId id="535" r:id="rId164"/>
    <p:sldId id="537" r:id="rId165"/>
    <p:sldId id="538" r:id="rId166"/>
    <p:sldId id="539" r:id="rId167"/>
    <p:sldId id="540" r:id="rId168"/>
    <p:sldId id="542" r:id="rId169"/>
    <p:sldId id="543" r:id="rId170"/>
    <p:sldId id="552" r:id="rId171"/>
    <p:sldId id="544" r:id="rId172"/>
    <p:sldId id="553" r:id="rId173"/>
    <p:sldId id="545" r:id="rId174"/>
    <p:sldId id="546" r:id="rId175"/>
    <p:sldId id="547" r:id="rId176"/>
    <p:sldId id="554" r:id="rId177"/>
    <p:sldId id="295" r:id="rId17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746" autoAdjust="0"/>
    <p:restoredTop sz="96327" autoAdjust="0"/>
  </p:normalViewPr>
  <p:slideViewPr>
    <p:cSldViewPr snapToGrid="0">
      <p:cViewPr varScale="1">
        <p:scale>
          <a:sx n="128" d="100"/>
          <a:sy n="128" d="100"/>
        </p:scale>
        <p:origin x="280" y="176"/>
      </p:cViewPr>
      <p:guideLst/>
    </p:cSldViewPr>
  </p:slideViewPr>
  <p:outlineViewPr>
    <p:cViewPr>
      <p:scale>
        <a:sx n="33" d="100"/>
        <a:sy n="33" d="100"/>
      </p:scale>
      <p:origin x="0" y="-57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14" d="100"/>
          <a:sy n="114" d="100"/>
        </p:scale>
        <p:origin x="2226" y="84"/>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presProps" Target="presProps.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viewProps" Target="viewProps.xml"/><Relationship Id="rId6" Type="http://schemas.openxmlformats.org/officeDocument/2006/relationships/slide" Target="slides/slide2.xml"/><Relationship Id="rId23" Type="http://schemas.openxmlformats.org/officeDocument/2006/relationships/slide" Target="slides/slide19.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tableStyles" Target="tableStyle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notesMaster" Target="notesMasters/notes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handoutMaster" Target="handoutMasters/handoutMaster1.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0589D207-BE08-4B33-B5B0-5A5A94C9512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fr-FR" dirty="0"/>
          </a:p>
        </p:txBody>
      </p:sp>
      <p:sp>
        <p:nvSpPr>
          <p:cNvPr id="3" name="Espace réservé de la date 2">
            <a:extLst>
              <a:ext uri="{FF2B5EF4-FFF2-40B4-BE49-F238E27FC236}">
                <a16:creationId xmlns:a16="http://schemas.microsoft.com/office/drawing/2014/main" id="{C5E58DB9-49DC-495B-A68F-33D105C906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7476305C-2F7B-45CB-B255-B6C57D23E9BB}" type="datetime1">
              <a:rPr lang="fr-FR" smtClean="0"/>
              <a:t>20/03/2024</a:t>
            </a:fld>
            <a:endParaRPr lang="fr-FR" dirty="0"/>
          </a:p>
        </p:txBody>
      </p:sp>
      <p:sp>
        <p:nvSpPr>
          <p:cNvPr id="4" name="Espace réservé du pied de page 3">
            <a:extLst>
              <a:ext uri="{FF2B5EF4-FFF2-40B4-BE49-F238E27FC236}">
                <a16:creationId xmlns:a16="http://schemas.microsoft.com/office/drawing/2014/main" id="{7F66337E-DAD5-442C-9B8F-E10EB7D972C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fr-FR" dirty="0"/>
          </a:p>
        </p:txBody>
      </p:sp>
      <p:sp>
        <p:nvSpPr>
          <p:cNvPr id="5" name="Espace réservé du numéro de diapositive 4">
            <a:extLst>
              <a:ext uri="{FF2B5EF4-FFF2-40B4-BE49-F238E27FC236}">
                <a16:creationId xmlns:a16="http://schemas.microsoft.com/office/drawing/2014/main" id="{7EE3BDF2-02BD-4181-AC28-FD56172CC62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F8A362-CAFC-4987-9A50-47570528395E}" type="slidenum">
              <a:rPr lang="fr-FR" smtClean="0"/>
              <a:t>‹N°›</a:t>
            </a:fld>
            <a:endParaRPr lang="fr-FR" dirty="0"/>
          </a:p>
        </p:txBody>
      </p:sp>
    </p:spTree>
    <p:extLst>
      <p:ext uri="{BB962C8B-B14F-4D97-AF65-F5344CB8AC3E}">
        <p14:creationId xmlns:p14="http://schemas.microsoft.com/office/powerpoint/2010/main" val="452374917"/>
      </p:ext>
    </p:extLst>
  </p:cSld>
  <p:clrMap bg1="lt1" tx1="dk1" bg2="lt2" tx2="dk2" accent1="accent1" accent2="accent2" accent3="accent3" accent4="accent4" accent5="accent5" accent6="accent6" hlink="hlink" folHlink="folHlink"/>
  <p:hf hdr="0" ftr="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2T10:37:20.408"/>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1 16383,'98'0'0,"-1"0"0,0 0 0,0 0 0,1 0 0,-1 0 0,0 0 0,0 0 0,1 0 0,-1 0 0,0 0 0,0 0 0,8 0 0,9 0 0,5 0 0,0 0 0,-4 0 0,-7 0 0,-14 0 0,-16 0 0,-22 0 0,-25 0 0,-22 0 0,76 8 0,-49-5 0,57 5 0,-63-8 0,6 0 0,-9 0 0,8 0 0,-10 0 0,0 0 0,3 0 0,-3 0 0,6 0 0,-1 0 0,0 0 0,7 0 0,-6 0 0,12 0 0,-12 0 0,12 0 0,-11 0 0,10 0 0,-10 0 0,4 5 0,-6-4 0,1 8 0,-7-8 0,5 3 0,-9 0 0,4-3 0,-6 8 0,1-8 0,-6 3 0,4-4 0,-4 3 0,3-2 0,1 3 0,4-4 0,-3 0 0,4 0 0,2 0 0,1 0 0,0 0 0,10 0 0,-14 0 0,14 0 0,-15 0 0,3 0 0,-4 0 0,-1 0 0,-4 0 0,3 0 0,1 0 0,6 0 0,0 0 0,5 0 0,-4 0 0,0 0 0,-2 0 0,-4 0 0,-1 0 0,-4 0 0,3 0 0,-5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2T10:37:41.096"/>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1 16383,'92'0'0,"-17"0"0,6 0 0,-42 0 0,31 0 0,-28 0 0,17 0 0,-7 0 0,6 0 0,-12 0 0,-2 0 0,6 0 0,-17 0 0,16 0 0,-11 0 0,0 0 0,4 0 0,-15 0 0,14 0 0,-15 0 0,11 0 0,-7 0 0,-5 0 0,4 0 0,-9 0 0,3 0 0,-4 0 0,-6 0 0,4 0 0,-1 0 0,-2 0 0,9 0 0,-8 0 0,7 0 0,-3 0 0,-1 0 0,-4 0 0,2 3 0,-3 2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2T10:37:42.88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0 16383,'69'0'0,"2"0"0,-19 0 0,15 0 0,-6 0 0,14 0 0,-6 0 0,15 0 0,-5 0 0,5 0 0,-22 0 0,-11 0 0,-1 0 0,-2 0 0,52 0 0,-44 0 0,20 0 0,-7 0 0,-2 0 0,-8 0 0,1 0 0,-1 5 0,0-3 0,-6 3 0,-2 0 0,-13-4 0,4 9 0,-10-9 0,4 4 0,-6-5 0,-5 4 0,4-3 0,-9 3 0,3 0 0,-4-3 0,-1 3 0,-4-4 0,3 0 0,-4 0 0,5 0 0,-2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2T10:43:40.622"/>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1 16383,'89'0'0,"-2"0"0,7 0 0,5 0 0,-42 0 0,2 0 0,5 0 0,-1 0 0,-2 0 0,-3 0 0,30 0 0,1 0 0,-24 0 0,6 0 0,12 0 0,-35 0 0,9 0 0,-19 0 0,-6 0 0,9 0 0,-19 0 0,13 0 0,-16 0 0,5 0 0,-6 0 0,1 0 0,-5 0 0,3 0 0,-4 0 0,4 0 0,0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2T10:43:41.770"/>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1 16383,'59'0'0,"0"0"0,-2 0 0,-1 0 0,7 0 0,0 0 0,-7 0 0,1 0 0,15 0 0,2 0 0,-9 0 0,-1 0 0,5 0 0,1 0 0,-6 0 0,1 0 0,3 0 0,0 0 0,-7 0 0,-3 0 0,30 0 0,-32 0 0,-5 0 0,2 0 0,32 0 0,-26 0 0,-6 0 0,4 0 0,-23 0 0,8 0 0,-17 0 0,0 0 0,-1 4 0,-6 1 0,1 4 0,-5 0 0,2-4 0,-3-1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2T10:43:42.847"/>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1 16383,'97'0'0,"-1"0"0,-43 0 0,-1 0 0,2 0 0,-1 0 0,5 0 0,1 0 0,-1 0 0,0 0 0,11 0 0,0 0 0,-13 0 0,0 0 0,17 0 0,-1 0 0,-15 0 0,-4 0 0,35 0 0,10 0 0,-32 0 0,21 0 0,-11 0 0,-1 0 0,-20 0 0,3 0 0,-20 0 0,-2 0 0,-11 0 0,4 0 0,-9 0 0,-1 0 0,-2 0 0,-4 0 0,5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2T10:43:43.943"/>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1 16383,'85'0'0,"6"0"0,6 0 0,-40 0 0,3 0 0,4 0 0,1 0 0,-1 0 0,1 0 0,8 0 0,1 0 0,-3 0 0,0 0 0,10 0 0,1 0 0,-5 0 0,-1 0 0,-1 0 0,0 0 0,-10 0 0,-1 0 0,-9 0 0,-2 0 0,-1-1 0,-1 2 0,36 5 0,9 8 0,-9 0 0,-2 6 0,-16-8 0,-9 0 0,-9-1 0,-13 0 0,-7-5 0,-8 2 0,-4-7 0,-5 3 0,2 0 0,-3 1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2T10:45:40.93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14 16383,'54'0'0,"0"0"0,-1 0 0,0 0 0,9 0 0,2 0 0,-4 0 0,2 0 0,21 0 0,7 0 0,-14 0 0,5 0 0,-1 0 0,-3 0 0,0 0 0,2 0 0,17 0 0,3 0 0,-2 0 0,-7 0 0,-2 0 0,-4 0 0,13 0 0,-1 0 0,-10 0 0,4 0 0,-5 0 0,5 0 0,0 0 0,-7 0 0,6 0 0,-3 0 0,-11 0 0,-2 0 0,0 0 0,4 0 0,1 0 0,-2 0 0,-6 0 0,-2 0 0,-1 0 0,2 0 0,-1 0 0,-2 0 0,18 0 0,-1 0 0,3 0 0,0 0 0,-9 0 0,-1 0 0,0 3 0,0 1 0,-1-4 0,0 2 0,-4 4 0,-3 1 0,-16-6 0,0 0 0,4 3 0,-2-1 0,26-3 0,7 0 0,-10 0 0,-9 0 0,-16 0 0,-1 0 0,-13 0 0,-2 0 0,-6 0 0,-5 0 0,4 0 0,-9 0 0,9 0 0,-10 0 0,10 0 0,-9 0 0,9 0 0,-4 0 0,5 0 0,6 0 0,-4 0 0,11 0 0,-6 0 0,1 0 0,24 0 0,-25 0 0,25 0 0,-36 0 0,9 0 0,-15 0 0,4 0 0,-6 0 0,0 0 0,-4 0 0,3 0 0,-3-8 0,0 2 0,4-7 0,-9 8 0,7-3 0,-3 4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22T10:45:42.333"/>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21 16383,'86'0'0,"-31"0"0,3 0 0,17 0 0,4 0 0,14 0 0,5 0 0,-23 0 0,3 0 0,1 0 0,-1 0 0,1 0 0,2 0 0,11 0 0,2 0 0,-5 0 0,8 0 0,-1 0 0,-15 0 0,4 0 0,-4 0 0,7 0 0,0 0 0,-9 0 0,5 0 0,-3 0 0,18 0 0,-1 0 0,-23 0 0,2 0 0,-4 0 0,12 0 0,-1 0 0,11 0 0,-3 0 0,-19 0 0,-3 0 0,5 0 0,-3 0 0,-12 0 0,-1 0 0,5 0 0,-1 0 0,-3 0 0,-4 0 0,28 0 0,-17 0 0,-4 0 0,-12 0 0,8 0 0,0 0 0,-1 0 0,27 0 0,-16 0 0,-2 0 0,-14 0 0,4 0 0,-17 0 0,9 0 0,-17 0 0,4 0 0,1 0 0,-6 0 0,6-9 0,-7 6 0,0-5 0,0 8 0,1 0 0,-1 0 0,6 0 0,-4 0 0,4 0 0,-6 0 0,7 0 0,-6 0 0,12 0 0,-17 4 0,9-3 0,-10 7 0,0-7 0,-1 8 0,-10-8 0,-2 3 0,-3-4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B86D94D8-DDDB-4A07-9F82-909B89FF08C0}" type="datetime1">
              <a:rPr lang="fr-FR" smtClean="0"/>
              <a:t>20/03/2024</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fr-FR" dirty="0"/>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fr-FR"/>
              <a:t>Modifiez les styles du texte</a:t>
            </a:r>
          </a:p>
          <a:p>
            <a:pPr lvl="1" rtl="0"/>
            <a:r>
              <a:rPr lang="fr-FR"/>
              <a:t>Deuxième niveau</a:t>
            </a:r>
          </a:p>
          <a:p>
            <a:pPr lvl="2" rtl="0"/>
            <a:r>
              <a:rPr lang="fr-FR"/>
              <a:t>Troisième niveau</a:t>
            </a:r>
          </a:p>
          <a:p>
            <a:pPr lvl="3" rtl="0"/>
            <a:r>
              <a:rPr lang="fr-FR"/>
              <a:t>Quatrième niveau</a:t>
            </a:r>
          </a:p>
          <a:p>
            <a:pPr lvl="4" rtl="0"/>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54EEB602-95FC-483A-B12D-216A7AD7EA24}" type="slidenum">
              <a:rPr lang="fr-FR" smtClean="0"/>
              <a:t>‹N°›</a:t>
            </a:fld>
            <a:endParaRPr lang="fr-FR" dirty="0"/>
          </a:p>
        </p:txBody>
      </p:sp>
    </p:spTree>
    <p:extLst>
      <p:ext uri="{BB962C8B-B14F-4D97-AF65-F5344CB8AC3E}">
        <p14:creationId xmlns:p14="http://schemas.microsoft.com/office/powerpoint/2010/main" val="1325843093"/>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a:t>
            </a:fld>
            <a:endParaRPr lang="fr-FR" dirty="0"/>
          </a:p>
        </p:txBody>
      </p:sp>
      <p:sp>
        <p:nvSpPr>
          <p:cNvPr id="5" name="Espace réservé de la date 4">
            <a:extLst>
              <a:ext uri="{FF2B5EF4-FFF2-40B4-BE49-F238E27FC236}">
                <a16:creationId xmlns:a16="http://schemas.microsoft.com/office/drawing/2014/main" id="{026D4909-3A23-4DB9-85AB-5DC981DC09C5}"/>
              </a:ext>
            </a:extLst>
          </p:cNvPr>
          <p:cNvSpPr>
            <a:spLocks noGrp="1"/>
          </p:cNvSpPr>
          <p:nvPr>
            <p:ph type="dt" idx="1"/>
          </p:nvPr>
        </p:nvSpPr>
        <p:spPr/>
        <p:txBody>
          <a:bodyPr/>
          <a:lstStyle/>
          <a:p>
            <a:pPr rtl="0"/>
            <a:fld id="{AC5AC685-FF37-48CB-A192-12281E5289F5}" type="datetime1">
              <a:rPr lang="fr-FR" smtClean="0"/>
              <a:t>20/03/2024</a:t>
            </a:fld>
            <a:endParaRPr lang="fr-FR" dirty="0"/>
          </a:p>
        </p:txBody>
      </p:sp>
    </p:spTree>
    <p:extLst>
      <p:ext uri="{BB962C8B-B14F-4D97-AF65-F5344CB8AC3E}">
        <p14:creationId xmlns:p14="http://schemas.microsoft.com/office/powerpoint/2010/main" val="23040651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85839780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79422462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29524077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81024345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27412020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02943529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16581121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76566222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108</a:t>
            </a:fld>
            <a:endParaRPr lang="fr-FR" dirty="0"/>
          </a:p>
        </p:txBody>
      </p:sp>
      <p:sp>
        <p:nvSpPr>
          <p:cNvPr id="5" name="Espace réservé de la date 4">
            <a:extLst>
              <a:ext uri="{FF2B5EF4-FFF2-40B4-BE49-F238E27FC236}">
                <a16:creationId xmlns:a16="http://schemas.microsoft.com/office/drawing/2014/main" id="{D55F5C4F-4B5D-423C-BA21-B328F5D11034}"/>
              </a:ext>
            </a:extLst>
          </p:cNvPr>
          <p:cNvSpPr>
            <a:spLocks noGrp="1"/>
          </p:cNvSpPr>
          <p:nvPr>
            <p:ph type="dt" idx="1"/>
          </p:nvPr>
        </p:nvSpPr>
        <p:spPr/>
        <p:txBody>
          <a:bodyPr/>
          <a:lstStyle/>
          <a:p>
            <a:pPr rtl="0"/>
            <a:fld id="{1652A693-78C6-4221-A68E-BCB72292CA98}" type="datetime1">
              <a:rPr lang="fr-FR" smtClean="0"/>
              <a:t>20/03/2024</a:t>
            </a:fld>
            <a:endParaRPr lang="fr-FR" dirty="0"/>
          </a:p>
        </p:txBody>
      </p:sp>
    </p:spTree>
    <p:extLst>
      <p:ext uri="{BB962C8B-B14F-4D97-AF65-F5344CB8AC3E}">
        <p14:creationId xmlns:p14="http://schemas.microsoft.com/office/powerpoint/2010/main" val="84237521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22434940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614103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99792592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0842069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88489960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02199007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58968038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90382774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04693181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66157783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9953883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119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96804112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399888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96863703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21207394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07288991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65499180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77203208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62586233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29959155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81560459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70544749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129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89718589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748306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71442615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52960226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99229078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611193280"/>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26050984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08291280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41599695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94855883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74558977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139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94380757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556300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73755623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63467805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142</a:t>
            </a:fld>
            <a:endParaRPr lang="fr-FR" dirty="0"/>
          </a:p>
        </p:txBody>
      </p:sp>
      <p:sp>
        <p:nvSpPr>
          <p:cNvPr id="5" name="Espace réservé de la date 4">
            <a:extLst>
              <a:ext uri="{FF2B5EF4-FFF2-40B4-BE49-F238E27FC236}">
                <a16:creationId xmlns:a16="http://schemas.microsoft.com/office/drawing/2014/main" id="{D55F5C4F-4B5D-423C-BA21-B328F5D11034}"/>
              </a:ext>
            </a:extLst>
          </p:cNvPr>
          <p:cNvSpPr>
            <a:spLocks noGrp="1"/>
          </p:cNvSpPr>
          <p:nvPr>
            <p:ph type="dt" idx="1"/>
          </p:nvPr>
        </p:nvSpPr>
        <p:spPr/>
        <p:txBody>
          <a:bodyPr/>
          <a:lstStyle/>
          <a:p>
            <a:pPr rtl="0"/>
            <a:fld id="{1652A693-78C6-4221-A68E-BCB72292CA98}" type="datetime1">
              <a:rPr lang="fr-FR" smtClean="0"/>
              <a:t>20/03/2024</a:t>
            </a:fld>
            <a:endParaRPr lang="fr-FR" dirty="0"/>
          </a:p>
        </p:txBody>
      </p:sp>
    </p:spTree>
    <p:extLst>
      <p:ext uri="{BB962C8B-B14F-4D97-AF65-F5344CB8AC3E}">
        <p14:creationId xmlns:p14="http://schemas.microsoft.com/office/powerpoint/2010/main" val="362691684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29343536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2866237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06823149"/>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46680008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54897273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46766308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149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48578548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912501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222167524"/>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87282293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215887420"/>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10841542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43138243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09436630"/>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16348731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917449267"/>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45054336"/>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159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00629122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161825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55966228"/>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65197558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210349744"/>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168019238"/>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662044673"/>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72210125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922857309"/>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862323378"/>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597455757"/>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169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46371970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170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7712509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592794149"/>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171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40139480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172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802449097"/>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173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85987976"/>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174</a:t>
            </a:fld>
            <a:endParaRPr lang="fr-FR" dirty="0"/>
          </a:p>
        </p:txBody>
      </p:sp>
      <p:sp>
        <p:nvSpPr>
          <p:cNvPr id="5" name="Espace réservé de la date 4">
            <a:extLst>
              <a:ext uri="{FF2B5EF4-FFF2-40B4-BE49-F238E27FC236}">
                <a16:creationId xmlns:a16="http://schemas.microsoft.com/office/drawing/2014/main" id="{3640529E-D041-4115-8A97-BFC8D004584E}"/>
              </a:ext>
            </a:extLst>
          </p:cNvPr>
          <p:cNvSpPr>
            <a:spLocks noGrp="1"/>
          </p:cNvSpPr>
          <p:nvPr>
            <p:ph type="dt" idx="1"/>
          </p:nvPr>
        </p:nvSpPr>
        <p:spPr/>
        <p:txBody>
          <a:bodyPr/>
          <a:lstStyle/>
          <a:p>
            <a:pPr rtl="0"/>
            <a:fld id="{2F444A5E-336D-4D60-86FC-B9E54169710A}" type="datetime1">
              <a:rPr lang="fr-FR" smtClean="0"/>
              <a:t>20/03/2024</a:t>
            </a:fld>
            <a:endParaRPr lang="fr-FR" dirty="0"/>
          </a:p>
        </p:txBody>
      </p:sp>
    </p:spTree>
    <p:extLst>
      <p:ext uri="{BB962C8B-B14F-4D97-AF65-F5344CB8AC3E}">
        <p14:creationId xmlns:p14="http://schemas.microsoft.com/office/powerpoint/2010/main" val="5806978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5107176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863355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a:t>
            </a:fld>
            <a:endParaRPr lang="fr-FR" dirty="0"/>
          </a:p>
        </p:txBody>
      </p:sp>
      <p:sp>
        <p:nvSpPr>
          <p:cNvPr id="5" name="Espace réservé de la date 4">
            <a:extLst>
              <a:ext uri="{FF2B5EF4-FFF2-40B4-BE49-F238E27FC236}">
                <a16:creationId xmlns:a16="http://schemas.microsoft.com/office/drawing/2014/main" id="{5C2BBF47-62E9-4FEE-85C7-F3973E5966C8}"/>
              </a:ext>
            </a:extLst>
          </p:cNvPr>
          <p:cNvSpPr>
            <a:spLocks noGrp="1"/>
          </p:cNvSpPr>
          <p:nvPr>
            <p:ph type="dt" idx="1"/>
          </p:nvPr>
        </p:nvSpPr>
        <p:spPr/>
        <p:txBody>
          <a:bodyPr/>
          <a:lstStyle/>
          <a:p>
            <a:pPr rtl="0"/>
            <a:fld id="{586FAE09-D7EA-4769-A5C1-5528DD98ADFD}" type="datetime1">
              <a:rPr lang="fr-FR" smtClean="0"/>
              <a:t>20/03/2024</a:t>
            </a:fld>
            <a:endParaRPr lang="fr-FR" dirty="0"/>
          </a:p>
        </p:txBody>
      </p:sp>
    </p:spTree>
    <p:extLst>
      <p:ext uri="{BB962C8B-B14F-4D97-AF65-F5344CB8AC3E}">
        <p14:creationId xmlns:p14="http://schemas.microsoft.com/office/powerpoint/2010/main" val="1727451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9186645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7147619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8558190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502086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25</a:t>
            </a:fld>
            <a:endParaRPr lang="fr-FR" dirty="0"/>
          </a:p>
        </p:txBody>
      </p:sp>
      <p:sp>
        <p:nvSpPr>
          <p:cNvPr id="5" name="Espace réservé de la date 4">
            <a:extLst>
              <a:ext uri="{FF2B5EF4-FFF2-40B4-BE49-F238E27FC236}">
                <a16:creationId xmlns:a16="http://schemas.microsoft.com/office/drawing/2014/main" id="{D55F5C4F-4B5D-423C-BA21-B328F5D11034}"/>
              </a:ext>
            </a:extLst>
          </p:cNvPr>
          <p:cNvSpPr>
            <a:spLocks noGrp="1"/>
          </p:cNvSpPr>
          <p:nvPr>
            <p:ph type="dt" idx="1"/>
          </p:nvPr>
        </p:nvSpPr>
        <p:spPr/>
        <p:txBody>
          <a:bodyPr/>
          <a:lstStyle/>
          <a:p>
            <a:pPr rtl="0"/>
            <a:fld id="{1652A693-78C6-4221-A68E-BCB72292CA98}" type="datetime1">
              <a:rPr lang="fr-FR" smtClean="0"/>
              <a:t>20/03/2024</a:t>
            </a:fld>
            <a:endParaRPr lang="fr-FR" dirty="0"/>
          </a:p>
        </p:txBody>
      </p:sp>
    </p:spTree>
    <p:extLst>
      <p:ext uri="{BB962C8B-B14F-4D97-AF65-F5344CB8AC3E}">
        <p14:creationId xmlns:p14="http://schemas.microsoft.com/office/powerpoint/2010/main" val="29687740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204733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4583691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8833434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29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0532686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434822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a:t>
            </a:fld>
            <a:endParaRPr lang="fr-FR" dirty="0"/>
          </a:p>
        </p:txBody>
      </p:sp>
      <p:sp>
        <p:nvSpPr>
          <p:cNvPr id="5" name="Espace réservé de la date 4">
            <a:extLst>
              <a:ext uri="{FF2B5EF4-FFF2-40B4-BE49-F238E27FC236}">
                <a16:creationId xmlns:a16="http://schemas.microsoft.com/office/drawing/2014/main" id="{D55F5C4F-4B5D-423C-BA21-B328F5D11034}"/>
              </a:ext>
            </a:extLst>
          </p:cNvPr>
          <p:cNvSpPr>
            <a:spLocks noGrp="1"/>
          </p:cNvSpPr>
          <p:nvPr>
            <p:ph type="dt" idx="1"/>
          </p:nvPr>
        </p:nvSpPr>
        <p:spPr/>
        <p:txBody>
          <a:bodyPr/>
          <a:lstStyle/>
          <a:p>
            <a:pPr rtl="0"/>
            <a:fld id="{1652A693-78C6-4221-A68E-BCB72292CA98}" type="datetime1">
              <a:rPr lang="fr-FR" smtClean="0"/>
              <a:t>20/03/2024</a:t>
            </a:fld>
            <a:endParaRPr lang="fr-FR" dirty="0"/>
          </a:p>
        </p:txBody>
      </p:sp>
    </p:spTree>
    <p:extLst>
      <p:ext uri="{BB962C8B-B14F-4D97-AF65-F5344CB8AC3E}">
        <p14:creationId xmlns:p14="http://schemas.microsoft.com/office/powerpoint/2010/main" val="4200283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0960511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9770402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9824298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8606425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3082893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4990494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4255259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8152262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39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6571664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494112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1944692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6183893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9405413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1568525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8388111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5181329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1337553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653222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8361420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49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52356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50</a:t>
            </a:fld>
            <a:endParaRPr lang="fr-FR" dirty="0"/>
          </a:p>
        </p:txBody>
      </p:sp>
      <p:sp>
        <p:nvSpPr>
          <p:cNvPr id="5" name="Espace réservé de la date 4">
            <a:extLst>
              <a:ext uri="{FF2B5EF4-FFF2-40B4-BE49-F238E27FC236}">
                <a16:creationId xmlns:a16="http://schemas.microsoft.com/office/drawing/2014/main" id="{D55F5C4F-4B5D-423C-BA21-B328F5D11034}"/>
              </a:ext>
            </a:extLst>
          </p:cNvPr>
          <p:cNvSpPr>
            <a:spLocks noGrp="1"/>
          </p:cNvSpPr>
          <p:nvPr>
            <p:ph type="dt" idx="1"/>
          </p:nvPr>
        </p:nvSpPr>
        <p:spPr/>
        <p:txBody>
          <a:bodyPr/>
          <a:lstStyle/>
          <a:p>
            <a:pPr rtl="0"/>
            <a:fld id="{1652A693-78C6-4221-A68E-BCB72292CA98}" type="datetime1">
              <a:rPr lang="fr-FR" smtClean="0"/>
              <a:t>20/03/2024</a:t>
            </a:fld>
            <a:endParaRPr lang="fr-FR" dirty="0"/>
          </a:p>
        </p:txBody>
      </p:sp>
    </p:spTree>
    <p:extLst>
      <p:ext uri="{BB962C8B-B14F-4D97-AF65-F5344CB8AC3E}">
        <p14:creationId xmlns:p14="http://schemas.microsoft.com/office/powerpoint/2010/main" val="834273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5544744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470775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4452926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6267254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1765109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6630011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3261337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197671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2643088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59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1204146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712407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7527209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4545090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29760871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5003443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9089276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1384672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53436211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1936058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44046403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69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5553374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381634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2279378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1394901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40464488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1290442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87450227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62135970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39876794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7850469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55171622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79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0389480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947010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65001328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936606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19705470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9783525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1336045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98886257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68818117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75818990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888743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89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61466247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572948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94166185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91</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06858429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92</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65160781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93</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7116957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94</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352833974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95</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02428399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96</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258963670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97</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0377220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98</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13562951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99</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4355794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rtlCol="0"/>
          <a:lstStyle/>
          <a:p>
            <a:pPr rtl="0"/>
            <a:fld id="{F07F282E-55F5-4803-B60F-09BA4600E538}" type="slidenum">
              <a:rPr lang="fr-FR" smtClean="0"/>
              <a:t>100</a:t>
            </a:fld>
            <a:endParaRPr lang="fr-FR" dirty="0"/>
          </a:p>
        </p:txBody>
      </p:sp>
      <p:sp>
        <p:nvSpPr>
          <p:cNvPr id="5" name="Espace réservé de la date 4">
            <a:extLst>
              <a:ext uri="{FF2B5EF4-FFF2-40B4-BE49-F238E27FC236}">
                <a16:creationId xmlns:a16="http://schemas.microsoft.com/office/drawing/2014/main" id="{C53CE883-265D-4266-BA7C-B21BBB2047FA}"/>
              </a:ext>
            </a:extLst>
          </p:cNvPr>
          <p:cNvSpPr>
            <a:spLocks noGrp="1"/>
          </p:cNvSpPr>
          <p:nvPr>
            <p:ph type="dt" idx="1"/>
          </p:nvPr>
        </p:nvSpPr>
        <p:spPr/>
        <p:txBody>
          <a:bodyPr/>
          <a:lstStyle/>
          <a:p>
            <a:pPr rtl="0"/>
            <a:fld id="{5BB577AA-E11A-4450-A220-6AD4CF32FC8B}" type="datetime1">
              <a:rPr lang="fr-FR" smtClean="0"/>
              <a:t>20/03/2024</a:t>
            </a:fld>
            <a:endParaRPr lang="fr-FR" dirty="0"/>
          </a:p>
        </p:txBody>
      </p:sp>
    </p:spTree>
    <p:extLst>
      <p:ext uri="{BB962C8B-B14F-4D97-AF65-F5344CB8AC3E}">
        <p14:creationId xmlns:p14="http://schemas.microsoft.com/office/powerpoint/2010/main" val="968844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CD44DF-5909-1E4E-A572-0AADE649E34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2348B9F7-2569-EC4A-ABB9-BF7E408CFF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75E8006-4259-444B-985A-95AE956CC252}"/>
              </a:ext>
            </a:extLst>
          </p:cNvPr>
          <p:cNvSpPr>
            <a:spLocks noGrp="1"/>
          </p:cNvSpPr>
          <p:nvPr>
            <p:ph type="dt" sz="half" idx="10"/>
          </p:nvPr>
        </p:nvSpPr>
        <p:spPr/>
        <p:txBody>
          <a:bodyPr/>
          <a:lstStyle/>
          <a:p>
            <a:pPr rtl="0"/>
            <a:r>
              <a:rPr lang="fr-FR" dirty="0"/>
              <a:t>1/02/20XX</a:t>
            </a:r>
          </a:p>
        </p:txBody>
      </p:sp>
      <p:sp>
        <p:nvSpPr>
          <p:cNvPr id="5" name="Espace réservé du pied de page 4">
            <a:extLst>
              <a:ext uri="{FF2B5EF4-FFF2-40B4-BE49-F238E27FC236}">
                <a16:creationId xmlns:a16="http://schemas.microsoft.com/office/drawing/2014/main" id="{3B306926-1617-8A47-BCFD-ADF127954C10}"/>
              </a:ext>
            </a:extLst>
          </p:cNvPr>
          <p:cNvSpPr>
            <a:spLocks noGrp="1"/>
          </p:cNvSpPr>
          <p:nvPr>
            <p:ph type="ftr" sz="quarter" idx="11"/>
          </p:nvPr>
        </p:nvSpPr>
        <p:spPr/>
        <p:txBody>
          <a:bodyPr/>
          <a:lstStyle/>
          <a:p>
            <a:pPr rtl="0"/>
            <a:r>
              <a:rPr lang="fr-FR" dirty="0"/>
              <a:t>Titre de la présentation</a:t>
            </a:r>
          </a:p>
        </p:txBody>
      </p:sp>
      <p:sp>
        <p:nvSpPr>
          <p:cNvPr id="6" name="Espace réservé du numéro de diapositive 5">
            <a:extLst>
              <a:ext uri="{FF2B5EF4-FFF2-40B4-BE49-F238E27FC236}">
                <a16:creationId xmlns:a16="http://schemas.microsoft.com/office/drawing/2014/main" id="{5E8AC517-B749-4C43-B80F-45BA6FDE63DB}"/>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2195597934"/>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8D5434-BAFD-E54D-884B-BDCB8376846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0E464482-7A39-2F47-A900-94DE0561D4DD}"/>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156E411-9E30-C74D-A9CC-1844ED6B8074}"/>
              </a:ext>
            </a:extLst>
          </p:cNvPr>
          <p:cNvSpPr>
            <a:spLocks noGrp="1"/>
          </p:cNvSpPr>
          <p:nvPr>
            <p:ph type="dt" sz="half" idx="10"/>
          </p:nvPr>
        </p:nvSpPr>
        <p:spPr/>
        <p:txBody>
          <a:bodyPr/>
          <a:lstStyle/>
          <a:p>
            <a:pPr rtl="0"/>
            <a:r>
              <a:rPr lang="fr-FR" dirty="0"/>
              <a:t>1/02/20XX</a:t>
            </a:r>
          </a:p>
        </p:txBody>
      </p:sp>
      <p:sp>
        <p:nvSpPr>
          <p:cNvPr id="5" name="Espace réservé du pied de page 4">
            <a:extLst>
              <a:ext uri="{FF2B5EF4-FFF2-40B4-BE49-F238E27FC236}">
                <a16:creationId xmlns:a16="http://schemas.microsoft.com/office/drawing/2014/main" id="{F7A9F060-FF3A-C441-8219-3D98ECD6E50F}"/>
              </a:ext>
            </a:extLst>
          </p:cNvPr>
          <p:cNvSpPr>
            <a:spLocks noGrp="1"/>
          </p:cNvSpPr>
          <p:nvPr>
            <p:ph type="ftr" sz="quarter" idx="11"/>
          </p:nvPr>
        </p:nvSpPr>
        <p:spPr/>
        <p:txBody>
          <a:bodyPr/>
          <a:lstStyle/>
          <a:p>
            <a:pPr rtl="0"/>
            <a:r>
              <a:rPr lang="fr-FR" dirty="0"/>
              <a:t>Titre de la présentation</a:t>
            </a:r>
          </a:p>
        </p:txBody>
      </p:sp>
      <p:sp>
        <p:nvSpPr>
          <p:cNvPr id="6" name="Espace réservé du numéro de diapositive 5">
            <a:extLst>
              <a:ext uri="{FF2B5EF4-FFF2-40B4-BE49-F238E27FC236}">
                <a16:creationId xmlns:a16="http://schemas.microsoft.com/office/drawing/2014/main" id="{F5CA3610-9E13-3241-B49D-485D03604D3A}"/>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1287652939"/>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11495EC9-CF3F-B541-A644-30C0DEE14B4C}"/>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209EBCA0-6755-4240-A018-3F82C3144505}"/>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62D20E9-333C-914A-B235-0AE30733F709}"/>
              </a:ext>
            </a:extLst>
          </p:cNvPr>
          <p:cNvSpPr>
            <a:spLocks noGrp="1"/>
          </p:cNvSpPr>
          <p:nvPr>
            <p:ph type="dt" sz="half" idx="10"/>
          </p:nvPr>
        </p:nvSpPr>
        <p:spPr/>
        <p:txBody>
          <a:bodyPr/>
          <a:lstStyle/>
          <a:p>
            <a:pPr rtl="0"/>
            <a:r>
              <a:rPr lang="fr-FR" dirty="0"/>
              <a:t>1/02/20XX</a:t>
            </a:r>
          </a:p>
        </p:txBody>
      </p:sp>
      <p:sp>
        <p:nvSpPr>
          <p:cNvPr id="5" name="Espace réservé du pied de page 4">
            <a:extLst>
              <a:ext uri="{FF2B5EF4-FFF2-40B4-BE49-F238E27FC236}">
                <a16:creationId xmlns:a16="http://schemas.microsoft.com/office/drawing/2014/main" id="{D16192C2-043E-6649-8772-DB00139B6E59}"/>
              </a:ext>
            </a:extLst>
          </p:cNvPr>
          <p:cNvSpPr>
            <a:spLocks noGrp="1"/>
          </p:cNvSpPr>
          <p:nvPr>
            <p:ph type="ftr" sz="quarter" idx="11"/>
          </p:nvPr>
        </p:nvSpPr>
        <p:spPr/>
        <p:txBody>
          <a:bodyPr/>
          <a:lstStyle/>
          <a:p>
            <a:pPr rtl="0"/>
            <a:r>
              <a:rPr lang="fr-FR" dirty="0"/>
              <a:t>Titre de la présentation</a:t>
            </a:r>
          </a:p>
        </p:txBody>
      </p:sp>
      <p:sp>
        <p:nvSpPr>
          <p:cNvPr id="6" name="Espace réservé du numéro de diapositive 5">
            <a:extLst>
              <a:ext uri="{FF2B5EF4-FFF2-40B4-BE49-F238E27FC236}">
                <a16:creationId xmlns:a16="http://schemas.microsoft.com/office/drawing/2014/main" id="{096FA8DF-6780-D94F-AE72-64A8B859B92A}"/>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1149542564"/>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Titre">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53" name="Rectangle 52">
            <a:extLst>
              <a:ext uri="{FF2B5EF4-FFF2-40B4-BE49-F238E27FC236}">
                <a16:creationId xmlns:a16="http://schemas.microsoft.com/office/drawing/2014/main" id="{BAC3B2DB-2CCA-4BD4-8D63-98257049E273}"/>
              </a:ext>
            </a:extLst>
          </p:cNvPr>
          <p:cNvSpPr/>
          <p:nvPr userDrawn="1"/>
        </p:nvSpPr>
        <p:spPr>
          <a:xfrm>
            <a:off x="1" y="825689"/>
            <a:ext cx="6795928" cy="2594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54" name="Titr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628168" y="1057522"/>
            <a:ext cx="5003540" cy="2173433"/>
          </a:xfrm>
        </p:spPr>
        <p:txBody>
          <a:bodyPr rtlCol="0">
            <a:noAutofit/>
          </a:bodyPr>
          <a:lstStyle>
            <a:lvl1pPr>
              <a:lnSpc>
                <a:spcPct val="100000"/>
              </a:lnSpc>
              <a:defRPr sz="4400" cap="all" baseline="0">
                <a:solidFill>
                  <a:schemeClr val="bg1"/>
                </a:solidFill>
              </a:defRPr>
            </a:lvl1pPr>
          </a:lstStyle>
          <a:p>
            <a:pPr rtl="0"/>
            <a:r>
              <a:rPr lang="fr-FR" sz="4400">
                <a:solidFill>
                  <a:schemeClr val="bg1"/>
                </a:solidFill>
              </a:rPr>
              <a:t>CLIQUEZ POUR AJOUTER UN TITRE</a:t>
            </a:r>
          </a:p>
        </p:txBody>
      </p:sp>
      <p:sp>
        <p:nvSpPr>
          <p:cNvPr id="55" name="Sous-titre 2">
            <a:extLst>
              <a:ext uri="{FF2B5EF4-FFF2-40B4-BE49-F238E27FC236}">
                <a16:creationId xmlns:a16="http://schemas.microsoft.com/office/drawing/2014/main" id="{50BC9D78-FF13-4CEB-8ECB-E64E85C5D0B4}"/>
              </a:ext>
            </a:extLst>
          </p:cNvPr>
          <p:cNvSpPr>
            <a:spLocks noGrp="1"/>
          </p:cNvSpPr>
          <p:nvPr>
            <p:ph type="subTitle" idx="1" hasCustomPrompt="1"/>
          </p:nvPr>
        </p:nvSpPr>
        <p:spPr>
          <a:xfrm>
            <a:off x="1646643" y="3751119"/>
            <a:ext cx="4985065" cy="1606163"/>
          </a:xfrm>
        </p:spPr>
        <p:txBody>
          <a:bodyPr rtlCol="0" anchor="t">
            <a:noAutofit/>
          </a:bodyPr>
          <a:lstStyle>
            <a:lvl1pPr>
              <a:defRPr sz="2400" b="0"/>
            </a:lvl1pPr>
          </a:lstStyle>
          <a:p>
            <a:pPr rtl="0"/>
            <a:r>
              <a:rPr lang="fr-FR">
                <a:solidFill>
                  <a:schemeClr val="tx1">
                    <a:lumMod val="75000"/>
                    <a:lumOff val="25000"/>
                  </a:schemeClr>
                </a:solidFill>
              </a:rPr>
              <a:t>Cliquez pour ajouter un sous-titre</a:t>
            </a:r>
          </a:p>
        </p:txBody>
      </p:sp>
      <p:sp>
        <p:nvSpPr>
          <p:cNvPr id="56" name="Rectangle 55">
            <a:extLst>
              <a:ext uri="{FF2B5EF4-FFF2-40B4-BE49-F238E27FC236}">
                <a16:creationId xmlns:a16="http://schemas.microsoft.com/office/drawing/2014/main" id="{FB792E4C-AD3B-4E88-8540-E75759746368}"/>
              </a:ext>
            </a:extLst>
          </p:cNvPr>
          <p:cNvSpPr/>
          <p:nvPr userDrawn="1"/>
        </p:nvSpPr>
        <p:spPr>
          <a:xfrm>
            <a:off x="-1" y="889697"/>
            <a:ext cx="1070775" cy="2466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57" name="Rectangle 56">
            <a:extLst>
              <a:ext uri="{FF2B5EF4-FFF2-40B4-BE49-F238E27FC236}">
                <a16:creationId xmlns:a16="http://schemas.microsoft.com/office/drawing/2014/main" id="{6A32632F-9ED1-4328-BBE3-B4E014156A29}"/>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58" name="Espace réservé du pied de page 4">
            <a:extLst>
              <a:ext uri="{FF2B5EF4-FFF2-40B4-BE49-F238E27FC236}">
                <a16:creationId xmlns:a16="http://schemas.microsoft.com/office/drawing/2014/main" id="{15A37EDE-F10B-4C4B-9572-8778C2D6A686}"/>
              </a:ext>
            </a:extLst>
          </p:cNvPr>
          <p:cNvSpPr>
            <a:spLocks noGrp="1"/>
          </p:cNvSpPr>
          <p:nvPr>
            <p:ph type="ftr" sz="quarter" idx="11"/>
          </p:nvPr>
        </p:nvSpPr>
        <p:spPr>
          <a:xfrm>
            <a:off x="1635103" y="6309360"/>
            <a:ext cx="4797504" cy="457200"/>
          </a:xfrm>
        </p:spPr>
        <p:txBody>
          <a:bodyPr rtlCol="0"/>
          <a:lstStyle/>
          <a:p>
            <a:pPr algn="l" rtl="0"/>
            <a:r>
              <a:rPr lang="fr-FR" dirty="0"/>
              <a:t>Titre de la présentation</a:t>
            </a:r>
          </a:p>
        </p:txBody>
      </p:sp>
      <p:sp>
        <p:nvSpPr>
          <p:cNvPr id="59" name="Rectangle 58">
            <a:extLst>
              <a:ext uri="{FF2B5EF4-FFF2-40B4-BE49-F238E27FC236}">
                <a16:creationId xmlns:a16="http://schemas.microsoft.com/office/drawing/2014/main" id="{EA124D3C-01E3-4B96-BDF0-54851D1739D0}"/>
              </a:ext>
            </a:extLst>
          </p:cNvPr>
          <p:cNvSpPr/>
          <p:nvPr userDrawn="1"/>
        </p:nvSpPr>
        <p:spPr>
          <a:xfrm rot="5400000">
            <a:off x="33989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61" name="Espace réservé de la date 35">
            <a:extLst>
              <a:ext uri="{FF2B5EF4-FFF2-40B4-BE49-F238E27FC236}">
                <a16:creationId xmlns:a16="http://schemas.microsoft.com/office/drawing/2014/main" id="{D6890A67-3C66-4F8A-B1A6-05469F40F879}"/>
              </a:ext>
            </a:extLst>
          </p:cNvPr>
          <p:cNvSpPr>
            <a:spLocks noGrp="1"/>
          </p:cNvSpPr>
          <p:nvPr>
            <p:ph type="dt" sz="half" idx="10"/>
          </p:nvPr>
        </p:nvSpPr>
        <p:spPr>
          <a:xfrm>
            <a:off x="8197353" y="6309360"/>
            <a:ext cx="2151134" cy="457200"/>
          </a:xfrm>
        </p:spPr>
        <p:txBody>
          <a:bodyPr rtlCol="0"/>
          <a:lstStyle/>
          <a:p>
            <a:pPr algn="l" rtl="0"/>
            <a:r>
              <a:rPr lang="fr-FR" dirty="0">
                <a:solidFill>
                  <a:srgbClr val="FFFFFF"/>
                </a:solidFill>
                <a:effectLst>
                  <a:outerShdw blurRad="50800" dist="38100" dir="2700000" algn="tl" rotWithShape="0">
                    <a:prstClr val="black">
                      <a:alpha val="43000"/>
                    </a:prstClr>
                  </a:outerShdw>
                </a:effectLst>
              </a:rPr>
              <a:t>1/02/20XX</a:t>
            </a:r>
          </a:p>
        </p:txBody>
      </p:sp>
      <p:sp>
        <p:nvSpPr>
          <p:cNvPr id="62" name="Espace réservé du numéro de diapositive 36">
            <a:extLst>
              <a:ext uri="{FF2B5EF4-FFF2-40B4-BE49-F238E27FC236}">
                <a16:creationId xmlns:a16="http://schemas.microsoft.com/office/drawing/2014/main" id="{46849723-0CBF-47CA-9477-4D42CAC71FCC}"/>
              </a:ext>
            </a:extLst>
          </p:cNvPr>
          <p:cNvSpPr>
            <a:spLocks noGrp="1"/>
          </p:cNvSpPr>
          <p:nvPr>
            <p:ph type="sldNum" sz="quarter" idx="12"/>
          </p:nvPr>
        </p:nvSpPr>
        <p:spPr>
          <a:xfrm>
            <a:off x="10569202" y="6309360"/>
            <a:ext cx="979879" cy="457200"/>
          </a:xfrm>
        </p:spPr>
        <p:txBody>
          <a:bodyPr rtlCol="0"/>
          <a:lstStyle/>
          <a:p>
            <a:pPr rtl="0"/>
            <a:fld id="{FAEF9944-A4F6-4C59-AEBD-678D6480B8EA}" type="slidenum">
              <a:rPr lang="fr-FR" smtClean="0">
                <a:solidFill>
                  <a:srgbClr val="FFFFFF"/>
                </a:solidFill>
                <a:effectLst>
                  <a:outerShdw blurRad="50800" dist="38100" dir="2700000" algn="tl" rotWithShape="0">
                    <a:prstClr val="black">
                      <a:alpha val="43000"/>
                    </a:prstClr>
                  </a:outerShdw>
                </a:effectLst>
              </a:rPr>
              <a:pPr rtl="0"/>
              <a:t>‹N°›</a:t>
            </a:fld>
            <a:endParaRPr lang="fr-FR" dirty="0">
              <a:solidFill>
                <a:srgbClr val="FFFFFF"/>
              </a:solidFill>
              <a:effectLst>
                <a:outerShdw blurRad="50800" dist="38100" dir="2700000" algn="tl" rotWithShape="0">
                  <a:prstClr val="black">
                    <a:alpha val="43000"/>
                  </a:prstClr>
                </a:outerShdw>
              </a:effectLst>
            </a:endParaRPr>
          </a:p>
        </p:txBody>
      </p:sp>
      <p:sp>
        <p:nvSpPr>
          <p:cNvPr id="65" name="Espace réservé d’image 64">
            <a:extLst>
              <a:ext uri="{FF2B5EF4-FFF2-40B4-BE49-F238E27FC236}">
                <a16:creationId xmlns:a16="http://schemas.microsoft.com/office/drawing/2014/main" id="{D60E3C33-714C-4528-93A6-4470C3E89AE4}"/>
              </a:ext>
            </a:extLst>
          </p:cNvPr>
          <p:cNvSpPr>
            <a:spLocks noGrp="1"/>
          </p:cNvSpPr>
          <p:nvPr>
            <p:ph type="pic" sz="quarter" idx="13" hasCustomPrompt="1"/>
          </p:nvPr>
        </p:nvSpPr>
        <p:spPr>
          <a:xfrm>
            <a:off x="6859936" y="-2"/>
            <a:ext cx="5332064" cy="6858002"/>
          </a:xfrm>
          <a:custGeom>
            <a:avLst/>
            <a:gdLst>
              <a:gd name="connsiteX0" fmla="*/ 0 w 5332064"/>
              <a:gd name="connsiteY0" fmla="*/ 0 h 6858002"/>
              <a:gd name="connsiteX1" fmla="*/ 5332064 w 5332064"/>
              <a:gd name="connsiteY1" fmla="*/ 0 h 6858002"/>
              <a:gd name="connsiteX2" fmla="*/ 5332064 w 5332064"/>
              <a:gd name="connsiteY2" fmla="*/ 6858002 h 6858002"/>
              <a:gd name="connsiteX3" fmla="*/ 0 w 5332064"/>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5332064" h="6858002">
                <a:moveTo>
                  <a:pt x="0" y="0"/>
                </a:moveTo>
                <a:lnTo>
                  <a:pt x="5332064" y="0"/>
                </a:lnTo>
                <a:lnTo>
                  <a:pt x="5332064" y="6858002"/>
                </a:lnTo>
                <a:lnTo>
                  <a:pt x="0" y="6858002"/>
                </a:lnTo>
                <a:close/>
              </a:path>
            </a:pathLst>
          </a:custGeom>
        </p:spPr>
        <p:txBody>
          <a:bodyPr wrap="square" rtlCol="0" anchor="t">
            <a:noAutofit/>
          </a:bodyPr>
          <a:lstStyle>
            <a:lvl1pPr algn="ctr">
              <a:defRPr/>
            </a:lvl1pPr>
          </a:lstStyle>
          <a:p>
            <a:pPr rtl="0"/>
            <a:r>
              <a:rPr lang="fr-FR" dirty="0"/>
              <a:t>Cliquez pour ajouter une photo</a:t>
            </a:r>
          </a:p>
        </p:txBody>
      </p:sp>
    </p:spTree>
    <p:extLst>
      <p:ext uri="{BB962C8B-B14F-4D97-AF65-F5344CB8AC3E}">
        <p14:creationId xmlns:p14="http://schemas.microsoft.com/office/powerpoint/2010/main" val="2990454055"/>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rdre du jour">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F5F5DFA-1BC3-4062-9356-6145C9F7CD56}"/>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8" name="Rectangle 7">
            <a:extLst>
              <a:ext uri="{FF2B5EF4-FFF2-40B4-BE49-F238E27FC236}">
                <a16:creationId xmlns:a16="http://schemas.microsoft.com/office/drawing/2014/main" id="{E6B5D461-AEC0-477F-A77A-6227F95A8374}"/>
              </a:ext>
              <a:ext uri="{C183D7F6-B498-43B3-948B-1728B52AA6E4}">
                <adec:decorative xmlns:adec="http://schemas.microsoft.com/office/drawing/2017/decorative" val="1"/>
              </a:ext>
            </a:extLst>
          </p:cNvPr>
          <p:cNvSpPr/>
          <p:nvPr userDrawn="1"/>
        </p:nvSpPr>
        <p:spPr>
          <a:xfrm>
            <a:off x="8175813" y="0"/>
            <a:ext cx="4016188" cy="10565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0" name="Rectangle 9">
            <a:extLst>
              <a:ext uri="{FF2B5EF4-FFF2-40B4-BE49-F238E27FC236}">
                <a16:creationId xmlns:a16="http://schemas.microsoft.com/office/drawing/2014/main" id="{DE1A041D-DE47-45FA-AC78-CC7FD02571F2}"/>
              </a:ext>
              <a:ext uri="{C183D7F6-B498-43B3-948B-1728B52AA6E4}">
                <adec:decorative xmlns:adec="http://schemas.microsoft.com/office/drawing/2017/decorative" val="1"/>
              </a:ext>
            </a:extLst>
          </p:cNvPr>
          <p:cNvSpPr/>
          <p:nvPr userDrawn="1"/>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1" name="Rectangle 10">
            <a:extLst>
              <a:ext uri="{FF2B5EF4-FFF2-40B4-BE49-F238E27FC236}">
                <a16:creationId xmlns:a16="http://schemas.microsoft.com/office/drawing/2014/main" id="{11614254-52EF-4F58-99B1-CDA7C39223C1}"/>
              </a:ext>
              <a:ext uri="{C183D7F6-B498-43B3-948B-1728B52AA6E4}">
                <adec:decorative xmlns:adec="http://schemas.microsoft.com/office/drawing/2017/decorative" val="1"/>
              </a:ext>
            </a:extLst>
          </p:cNvPr>
          <p:cNvSpPr/>
          <p:nvPr userDrawn="1"/>
        </p:nvSpPr>
        <p:spPr>
          <a:xfrm>
            <a:off x="3049" y="1095508"/>
            <a:ext cx="8203482"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2" name="Titre 1">
            <a:extLst>
              <a:ext uri="{FF2B5EF4-FFF2-40B4-BE49-F238E27FC236}">
                <a16:creationId xmlns:a16="http://schemas.microsoft.com/office/drawing/2014/main" id="{BD3B3ABA-0408-41EA-935D-D4F4586AA840}"/>
              </a:ext>
            </a:extLst>
          </p:cNvPr>
          <p:cNvSpPr>
            <a:spLocks noGrp="1"/>
          </p:cNvSpPr>
          <p:nvPr>
            <p:ph type="title" hasCustomPrompt="1"/>
          </p:nvPr>
        </p:nvSpPr>
        <p:spPr>
          <a:xfrm>
            <a:off x="787178" y="1475399"/>
            <a:ext cx="6623040" cy="791861"/>
          </a:xfrm>
        </p:spPr>
        <p:txBody>
          <a:bodyPr rtlCol="0">
            <a:normAutofit/>
          </a:bodyPr>
          <a:lstStyle>
            <a:lvl1pPr>
              <a:defRPr/>
            </a:lvl1pPr>
          </a:lstStyle>
          <a:p>
            <a:pPr rtl="0"/>
            <a:r>
              <a:rPr lang="fr-FR"/>
              <a:t>Cliquez pour ajouter un titre</a:t>
            </a:r>
          </a:p>
        </p:txBody>
      </p:sp>
      <p:sp>
        <p:nvSpPr>
          <p:cNvPr id="13" name="Espace réservé du contenu 2">
            <a:extLst>
              <a:ext uri="{FF2B5EF4-FFF2-40B4-BE49-F238E27FC236}">
                <a16:creationId xmlns:a16="http://schemas.microsoft.com/office/drawing/2014/main" id="{40D7EF23-28EE-4115-879A-D95BBAC66241}"/>
              </a:ext>
            </a:extLst>
          </p:cNvPr>
          <p:cNvSpPr>
            <a:spLocks noGrp="1"/>
          </p:cNvSpPr>
          <p:nvPr>
            <p:ph idx="1" hasCustomPrompt="1"/>
          </p:nvPr>
        </p:nvSpPr>
        <p:spPr>
          <a:xfrm>
            <a:off x="787179" y="2502047"/>
            <a:ext cx="6623039" cy="3030599"/>
          </a:xfrm>
        </p:spPr>
        <p:txBody>
          <a:bodyPr rtlCol="0" anchor="t">
            <a:normAutofit/>
          </a:bodyPr>
          <a:lstStyle>
            <a:lvl1pPr>
              <a:defRPr sz="2000" b="0"/>
            </a:lvl1pPr>
          </a:lstStyle>
          <a:p>
            <a:pPr rtl="0"/>
            <a:r>
              <a:rPr lang="fr-FR"/>
              <a:t>Cliquer pour ajouter du texte</a:t>
            </a:r>
          </a:p>
        </p:txBody>
      </p:sp>
      <p:sp>
        <p:nvSpPr>
          <p:cNvPr id="23" name="Espace réservé d’image 22">
            <a:extLst>
              <a:ext uri="{FF2B5EF4-FFF2-40B4-BE49-F238E27FC236}">
                <a16:creationId xmlns:a16="http://schemas.microsoft.com/office/drawing/2014/main" id="{E4B41004-DE9E-4B19-B7DE-91782B37C841}"/>
              </a:ext>
            </a:extLst>
          </p:cNvPr>
          <p:cNvSpPr>
            <a:spLocks noGrp="1"/>
          </p:cNvSpPr>
          <p:nvPr>
            <p:ph type="pic" sz="quarter" idx="13" hasCustomPrompt="1"/>
          </p:nvPr>
        </p:nvSpPr>
        <p:spPr>
          <a:xfrm>
            <a:off x="8194348" y="1085431"/>
            <a:ext cx="3997652" cy="5037857"/>
          </a:xfrm>
          <a:custGeom>
            <a:avLst/>
            <a:gdLst>
              <a:gd name="connsiteX0" fmla="*/ 0 w 3997652"/>
              <a:gd name="connsiteY0" fmla="*/ 0 h 5037857"/>
              <a:gd name="connsiteX1" fmla="*/ 3997652 w 3997652"/>
              <a:gd name="connsiteY1" fmla="*/ 0 h 5037857"/>
              <a:gd name="connsiteX2" fmla="*/ 3997652 w 3997652"/>
              <a:gd name="connsiteY2" fmla="*/ 5037857 h 5037857"/>
              <a:gd name="connsiteX3" fmla="*/ 0 w 3997652"/>
              <a:gd name="connsiteY3" fmla="*/ 5037857 h 5037857"/>
            </a:gdLst>
            <a:ahLst/>
            <a:cxnLst>
              <a:cxn ang="0">
                <a:pos x="connsiteX0" y="connsiteY0"/>
              </a:cxn>
              <a:cxn ang="0">
                <a:pos x="connsiteX1" y="connsiteY1"/>
              </a:cxn>
              <a:cxn ang="0">
                <a:pos x="connsiteX2" y="connsiteY2"/>
              </a:cxn>
              <a:cxn ang="0">
                <a:pos x="connsiteX3" y="connsiteY3"/>
              </a:cxn>
            </a:cxnLst>
            <a:rect l="l" t="t" r="r" b="b"/>
            <a:pathLst>
              <a:path w="3997652" h="5037857">
                <a:moveTo>
                  <a:pt x="0" y="0"/>
                </a:moveTo>
                <a:lnTo>
                  <a:pt x="3997652" y="0"/>
                </a:lnTo>
                <a:lnTo>
                  <a:pt x="3997652" y="5037857"/>
                </a:lnTo>
                <a:lnTo>
                  <a:pt x="0" y="5037857"/>
                </a:lnTo>
                <a:close/>
              </a:path>
            </a:pathLst>
          </a:custGeom>
        </p:spPr>
        <p:txBody>
          <a:bodyPr wrap="square" rtlCol="0" anchor="t">
            <a:noAutofit/>
          </a:bodyPr>
          <a:lstStyle>
            <a:lvl1pPr algn="ctr">
              <a:defRPr/>
            </a:lvl1pPr>
          </a:lstStyle>
          <a:p>
            <a:pPr rtl="0"/>
            <a:r>
              <a:rPr lang="fr-FR" dirty="0"/>
              <a:t>Cliquez pour ajouter une photo</a:t>
            </a:r>
          </a:p>
        </p:txBody>
      </p:sp>
      <p:sp>
        <p:nvSpPr>
          <p:cNvPr id="14" name="Rectangle 13">
            <a:extLst>
              <a:ext uri="{FF2B5EF4-FFF2-40B4-BE49-F238E27FC236}">
                <a16:creationId xmlns:a16="http://schemas.microsoft.com/office/drawing/2014/main" id="{1837301C-2B9B-4119-9002-BD6DB2AB87FB}"/>
              </a:ext>
              <a:ext uri="{C183D7F6-B498-43B3-948B-1728B52AA6E4}">
                <adec:decorative xmlns:adec="http://schemas.microsoft.com/office/drawing/2017/decorative" val="1"/>
              </a:ext>
            </a:extLst>
          </p:cNvPr>
          <p:cNvSpPr/>
          <p:nvPr userDrawn="1"/>
        </p:nvSpPr>
        <p:spPr>
          <a:xfrm>
            <a:off x="-1" y="6144405"/>
            <a:ext cx="8150087" cy="713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5" name="Rectangle 14">
            <a:extLst>
              <a:ext uri="{FF2B5EF4-FFF2-40B4-BE49-F238E27FC236}">
                <a16:creationId xmlns:a16="http://schemas.microsoft.com/office/drawing/2014/main" id="{BD12738D-D0ED-4899-A01C-42439B5B3E64}"/>
              </a:ext>
              <a:ext uri="{C183D7F6-B498-43B3-948B-1728B52AA6E4}">
                <adec:decorative xmlns:adec="http://schemas.microsoft.com/office/drawing/2017/decorative" val="1"/>
              </a:ext>
            </a:extLst>
          </p:cNvPr>
          <p:cNvSpPr/>
          <p:nvPr userDrawn="1"/>
        </p:nvSpPr>
        <p:spPr>
          <a:xfrm>
            <a:off x="8206532" y="6167615"/>
            <a:ext cx="3982418"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6" name="Rectangle 15">
            <a:extLst>
              <a:ext uri="{FF2B5EF4-FFF2-40B4-BE49-F238E27FC236}">
                <a16:creationId xmlns:a16="http://schemas.microsoft.com/office/drawing/2014/main" id="{5EED261D-45B9-40C1-8341-8B8B796E8AE2}"/>
              </a:ext>
              <a:ext uri="{C183D7F6-B498-43B3-948B-1728B52AA6E4}">
                <adec:decorative xmlns:adec="http://schemas.microsoft.com/office/drawing/2017/decorative" val="1"/>
              </a:ext>
            </a:extLst>
          </p:cNvPr>
          <p:cNvSpPr/>
          <p:nvPr userDrawn="1"/>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7" name="Espace réservé du pied de page 7">
            <a:extLst>
              <a:ext uri="{FF2B5EF4-FFF2-40B4-BE49-F238E27FC236}">
                <a16:creationId xmlns:a16="http://schemas.microsoft.com/office/drawing/2014/main" id="{182CF530-D736-4104-8678-850EEDF997E6}"/>
              </a:ext>
            </a:extLst>
          </p:cNvPr>
          <p:cNvSpPr>
            <a:spLocks noGrp="1"/>
          </p:cNvSpPr>
          <p:nvPr>
            <p:ph type="ftr" sz="quarter" idx="11"/>
          </p:nvPr>
        </p:nvSpPr>
        <p:spPr>
          <a:xfrm>
            <a:off x="787178" y="6309360"/>
            <a:ext cx="6623040" cy="457200"/>
          </a:xfrm>
        </p:spPr>
        <p:txBody>
          <a:bodyPr rtlCol="0"/>
          <a:lstStyle>
            <a:lvl1pPr>
              <a:defRPr>
                <a:solidFill>
                  <a:schemeClr val="bg1"/>
                </a:solidFill>
              </a:defRPr>
            </a:lvl1pPr>
          </a:lstStyle>
          <a:p>
            <a:pPr rtl="0"/>
            <a:r>
              <a:rPr lang="fr-FR" dirty="0"/>
              <a:t>Titre de la présentation</a:t>
            </a:r>
          </a:p>
        </p:txBody>
      </p:sp>
      <p:sp>
        <p:nvSpPr>
          <p:cNvPr id="18" name="Rectangle 17">
            <a:extLst>
              <a:ext uri="{FF2B5EF4-FFF2-40B4-BE49-F238E27FC236}">
                <a16:creationId xmlns:a16="http://schemas.microsoft.com/office/drawing/2014/main" id="{3E23953F-BF80-48E0-8282-62907D6C29C6}"/>
              </a:ext>
              <a:ext uri="{C183D7F6-B498-43B3-948B-1728B52AA6E4}">
                <adec:decorative xmlns:adec="http://schemas.microsoft.com/office/drawing/2017/decorative" val="1"/>
              </a:ext>
            </a:extLst>
          </p:cNvPr>
          <p:cNvSpPr/>
          <p:nvPr userDrawn="1"/>
        </p:nvSpPr>
        <p:spPr>
          <a:xfrm>
            <a:off x="8142523"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9" name="Espace réservé de la date 5">
            <a:extLst>
              <a:ext uri="{FF2B5EF4-FFF2-40B4-BE49-F238E27FC236}">
                <a16:creationId xmlns:a16="http://schemas.microsoft.com/office/drawing/2014/main" id="{8DEDB7CE-711E-4E43-9450-4C7BECE2FCFC}"/>
              </a:ext>
            </a:extLst>
          </p:cNvPr>
          <p:cNvSpPr>
            <a:spLocks noGrp="1"/>
          </p:cNvSpPr>
          <p:nvPr>
            <p:ph type="dt" sz="half" idx="10"/>
          </p:nvPr>
        </p:nvSpPr>
        <p:spPr>
          <a:xfrm>
            <a:off x="8379537" y="6309360"/>
            <a:ext cx="1885598" cy="457200"/>
          </a:xfrm>
        </p:spPr>
        <p:txBody>
          <a:bodyPr rtlCol="0"/>
          <a:lstStyle/>
          <a:p>
            <a:pPr rtl="0"/>
            <a:r>
              <a:rPr lang="fr-FR" dirty="0"/>
              <a:t>1/02/20XX</a:t>
            </a:r>
          </a:p>
        </p:txBody>
      </p:sp>
      <p:sp>
        <p:nvSpPr>
          <p:cNvPr id="20" name="Espace réservé du numéro de diapositive 9">
            <a:extLst>
              <a:ext uri="{FF2B5EF4-FFF2-40B4-BE49-F238E27FC236}">
                <a16:creationId xmlns:a16="http://schemas.microsoft.com/office/drawing/2014/main" id="{F5D9588C-9E6B-42F6-8B42-D18388626ACB}"/>
              </a:ext>
            </a:extLst>
          </p:cNvPr>
          <p:cNvSpPr>
            <a:spLocks noGrp="1"/>
          </p:cNvSpPr>
          <p:nvPr>
            <p:ph type="sldNum" sz="quarter" idx="12"/>
          </p:nvPr>
        </p:nvSpPr>
        <p:spPr>
          <a:xfrm>
            <a:off x="10569202" y="6309360"/>
            <a:ext cx="979879" cy="457200"/>
          </a:xfrm>
        </p:spPr>
        <p:txBody>
          <a:bodyPr rtlCol="0"/>
          <a:lstStyle/>
          <a:p>
            <a:pPr rtl="0"/>
            <a:fld id="{FAEF9944-A4F6-4C59-AEBD-678D6480B8EA}" type="slidenum">
              <a:rPr lang="fr-FR" smtClean="0"/>
              <a:t>‹N°›</a:t>
            </a:fld>
            <a:endParaRPr lang="fr-FR" dirty="0"/>
          </a:p>
        </p:txBody>
      </p:sp>
    </p:spTree>
    <p:extLst>
      <p:ext uri="{BB962C8B-B14F-4D97-AF65-F5344CB8AC3E}">
        <p14:creationId xmlns:p14="http://schemas.microsoft.com/office/powerpoint/2010/main" val="10798702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Introduction">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C341663-7159-49AD-AAF3-4B3C490D8123}"/>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25" name="Rectangle 24">
            <a:extLst>
              <a:ext uri="{FF2B5EF4-FFF2-40B4-BE49-F238E27FC236}">
                <a16:creationId xmlns:a16="http://schemas.microsoft.com/office/drawing/2014/main" id="{96DEFA91-CCB3-4B9E-9CFC-AA9D92073BB2}"/>
              </a:ext>
              <a:ext uri="{C183D7F6-B498-43B3-948B-1728B52AA6E4}">
                <adec:decorative xmlns:adec="http://schemas.microsoft.com/office/drawing/2017/decorative" val="1"/>
              </a:ext>
            </a:extLst>
          </p:cNvPr>
          <p:cNvSpPr/>
          <p:nvPr userDrawn="1"/>
        </p:nvSpPr>
        <p:spPr>
          <a:xfrm>
            <a:off x="0" y="3396996"/>
            <a:ext cx="461772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24" name="Rectangle 23">
            <a:extLst>
              <a:ext uri="{FF2B5EF4-FFF2-40B4-BE49-F238E27FC236}">
                <a16:creationId xmlns:a16="http://schemas.microsoft.com/office/drawing/2014/main" id="{D83D2425-8E71-4C9D-8737-018CE44525D0}"/>
              </a:ext>
              <a:ext uri="{C183D7F6-B498-43B3-948B-1728B52AA6E4}">
                <adec:decorative xmlns:adec="http://schemas.microsoft.com/office/drawing/2017/decorative" val="1"/>
              </a:ext>
            </a:extLst>
          </p:cNvPr>
          <p:cNvSpPr/>
          <p:nvPr userDrawn="1"/>
        </p:nvSpPr>
        <p:spPr>
          <a:xfrm rot="5400000">
            <a:off x="121655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27" name="Rectangle 26">
            <a:extLst>
              <a:ext uri="{FF2B5EF4-FFF2-40B4-BE49-F238E27FC236}">
                <a16:creationId xmlns:a16="http://schemas.microsoft.com/office/drawing/2014/main" id="{20F2EB12-394C-40E4-9186-CBD6635B5DA9}"/>
              </a:ext>
              <a:ext uri="{C183D7F6-B498-43B3-948B-1728B52AA6E4}">
                <adec:decorative xmlns:adec="http://schemas.microsoft.com/office/drawing/2017/decorative" val="1"/>
              </a:ext>
            </a:extLst>
          </p:cNvPr>
          <p:cNvSpPr/>
          <p:nvPr userDrawn="1"/>
        </p:nvSpPr>
        <p:spPr>
          <a:xfrm>
            <a:off x="4677552" y="0"/>
            <a:ext cx="751444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28" name="Titre 1">
            <a:extLst>
              <a:ext uri="{FF2B5EF4-FFF2-40B4-BE49-F238E27FC236}">
                <a16:creationId xmlns:a16="http://schemas.microsoft.com/office/drawing/2014/main" id="{53F9468C-8821-4670-9C7C-78E7D75861AD}"/>
              </a:ext>
            </a:extLst>
          </p:cNvPr>
          <p:cNvSpPr>
            <a:spLocks noGrp="1"/>
          </p:cNvSpPr>
          <p:nvPr>
            <p:ph type="title" hasCustomPrompt="1"/>
          </p:nvPr>
        </p:nvSpPr>
        <p:spPr>
          <a:xfrm>
            <a:off x="5205915" y="673308"/>
            <a:ext cx="6457717" cy="1580890"/>
          </a:xfrm>
        </p:spPr>
        <p:txBody>
          <a:bodyPr rtlCol="0"/>
          <a:lstStyle>
            <a:lvl1pPr>
              <a:defRPr/>
            </a:lvl1pPr>
          </a:lstStyle>
          <a:p>
            <a:pPr rtl="0"/>
            <a:r>
              <a:rPr lang="fr-FR"/>
              <a:t>Cliquez pour ajouter un titre</a:t>
            </a:r>
          </a:p>
        </p:txBody>
      </p:sp>
      <p:sp>
        <p:nvSpPr>
          <p:cNvPr id="35" name="Espace réservé d’image 5">
            <a:extLst>
              <a:ext uri="{FF2B5EF4-FFF2-40B4-BE49-F238E27FC236}">
                <a16:creationId xmlns:a16="http://schemas.microsoft.com/office/drawing/2014/main" id="{6198A97B-719D-4F79-A04B-46EE272A1D90}"/>
              </a:ext>
            </a:extLst>
          </p:cNvPr>
          <p:cNvSpPr>
            <a:spLocks noGrp="1"/>
          </p:cNvSpPr>
          <p:nvPr>
            <p:ph type="pic" sz="quarter" idx="14" hasCustomPrompt="1"/>
          </p:nvPr>
        </p:nvSpPr>
        <p:spPr>
          <a:xfrm>
            <a:off x="0" y="3461004"/>
            <a:ext cx="4613547" cy="3396996"/>
          </a:xfrm>
        </p:spPr>
        <p:txBody>
          <a:bodyPr rtlCol="0" anchor="t"/>
          <a:lstStyle>
            <a:lvl1pPr algn="ctr">
              <a:defRPr/>
            </a:lvl1pPr>
          </a:lstStyle>
          <a:p>
            <a:pPr rtl="0"/>
            <a:r>
              <a:rPr lang="fr-FR" dirty="0"/>
              <a:t>Cliquez pour ajouter une photo</a:t>
            </a:r>
          </a:p>
        </p:txBody>
      </p:sp>
      <p:sp>
        <p:nvSpPr>
          <p:cNvPr id="34" name="Espace réservé d’image 5">
            <a:extLst>
              <a:ext uri="{FF2B5EF4-FFF2-40B4-BE49-F238E27FC236}">
                <a16:creationId xmlns:a16="http://schemas.microsoft.com/office/drawing/2014/main" id="{79E62157-5D84-47E4-9718-5408E1C7E769}"/>
              </a:ext>
            </a:extLst>
          </p:cNvPr>
          <p:cNvSpPr>
            <a:spLocks noGrp="1"/>
          </p:cNvSpPr>
          <p:nvPr>
            <p:ph type="pic" sz="quarter" idx="13" hasCustomPrompt="1"/>
          </p:nvPr>
        </p:nvSpPr>
        <p:spPr>
          <a:xfrm>
            <a:off x="0" y="0"/>
            <a:ext cx="4613548" cy="3396994"/>
          </a:xfrm>
        </p:spPr>
        <p:txBody>
          <a:bodyPr rtlCol="0" anchor="t"/>
          <a:lstStyle>
            <a:lvl1pPr algn="ctr">
              <a:defRPr/>
            </a:lvl1pPr>
          </a:lstStyle>
          <a:p>
            <a:pPr rtl="0"/>
            <a:r>
              <a:rPr lang="fr-FR" dirty="0"/>
              <a:t>Cliquez pour ajouter une photo</a:t>
            </a:r>
          </a:p>
        </p:txBody>
      </p:sp>
      <p:sp>
        <p:nvSpPr>
          <p:cNvPr id="29" name="Espace réservé du contenu 2">
            <a:extLst>
              <a:ext uri="{FF2B5EF4-FFF2-40B4-BE49-F238E27FC236}">
                <a16:creationId xmlns:a16="http://schemas.microsoft.com/office/drawing/2014/main" id="{551E6FEF-934C-427E-A65F-F501B04FC71D}"/>
              </a:ext>
            </a:extLst>
          </p:cNvPr>
          <p:cNvSpPr>
            <a:spLocks noGrp="1"/>
          </p:cNvSpPr>
          <p:nvPr>
            <p:ph idx="1" hasCustomPrompt="1"/>
          </p:nvPr>
        </p:nvSpPr>
        <p:spPr>
          <a:xfrm>
            <a:off x="5205918" y="2353586"/>
            <a:ext cx="6457717" cy="3767496"/>
          </a:xfrm>
        </p:spPr>
        <p:txBody>
          <a:bodyPr rtlCol="0" anchor="t">
            <a:normAutofit/>
          </a:bodyPr>
          <a:lstStyle>
            <a:lvl1pPr>
              <a:defRPr sz="1600" b="0" baseline="0"/>
            </a:lvl1pPr>
          </a:lstStyle>
          <a:p>
            <a:pPr rtl="0"/>
            <a:r>
              <a:rPr lang="fr-FR"/>
              <a:t>Cliquer pour ajouter du texte</a:t>
            </a:r>
          </a:p>
        </p:txBody>
      </p:sp>
      <p:sp>
        <p:nvSpPr>
          <p:cNvPr id="31" name="Espace réservé du pied de page 4">
            <a:extLst>
              <a:ext uri="{FF2B5EF4-FFF2-40B4-BE49-F238E27FC236}">
                <a16:creationId xmlns:a16="http://schemas.microsoft.com/office/drawing/2014/main" id="{CA12CF76-B207-465C-A494-3C57818ACCE6}"/>
              </a:ext>
            </a:extLst>
          </p:cNvPr>
          <p:cNvSpPr>
            <a:spLocks noGrp="1"/>
          </p:cNvSpPr>
          <p:nvPr>
            <p:ph type="ftr" sz="quarter" idx="11"/>
          </p:nvPr>
        </p:nvSpPr>
        <p:spPr>
          <a:xfrm>
            <a:off x="261906" y="6309360"/>
            <a:ext cx="4097030" cy="457200"/>
          </a:xfrm>
        </p:spPr>
        <p:txBody>
          <a:bodyPr rtlCol="0"/>
          <a:lstStyle>
            <a:lvl1pPr>
              <a:defRPr>
                <a:effectLst>
                  <a:outerShdw blurRad="50800" dist="38100" dir="240000" algn="ctr" rotWithShape="0">
                    <a:schemeClr val="tx1">
                      <a:alpha val="43000"/>
                    </a:schemeClr>
                  </a:outerShdw>
                </a:effectLst>
              </a:defRPr>
            </a:lvl1pPr>
          </a:lstStyle>
          <a:p>
            <a:pPr rtl="0"/>
            <a:r>
              <a:rPr lang="fr-FR" dirty="0"/>
              <a:t>Titre de la présentation</a:t>
            </a:r>
          </a:p>
        </p:txBody>
      </p:sp>
      <p:sp>
        <p:nvSpPr>
          <p:cNvPr id="30" name="Espace réservé de la date 3">
            <a:extLst>
              <a:ext uri="{FF2B5EF4-FFF2-40B4-BE49-F238E27FC236}">
                <a16:creationId xmlns:a16="http://schemas.microsoft.com/office/drawing/2014/main" id="{9F682261-0FB4-4600-86B5-DDF27881F743}"/>
              </a:ext>
            </a:extLst>
          </p:cNvPr>
          <p:cNvSpPr>
            <a:spLocks noGrp="1"/>
          </p:cNvSpPr>
          <p:nvPr>
            <p:ph type="dt" sz="half" idx="10"/>
          </p:nvPr>
        </p:nvSpPr>
        <p:spPr>
          <a:xfrm>
            <a:off x="5205303" y="6309360"/>
            <a:ext cx="3411973" cy="457200"/>
          </a:xfrm>
        </p:spPr>
        <p:txBody>
          <a:bodyPr rtlCol="0"/>
          <a:lstStyle>
            <a:lvl1pPr>
              <a:defRPr>
                <a:effectLst/>
              </a:defRPr>
            </a:lvl1pPr>
          </a:lstStyle>
          <a:p>
            <a:pPr rtl="0"/>
            <a:r>
              <a:rPr lang="fr-FR" dirty="0">
                <a:solidFill>
                  <a:schemeClr val="tx2"/>
                </a:solidFill>
              </a:rPr>
              <a:t>1/02/20XX</a:t>
            </a:r>
            <a:endParaRPr lang="fr-FR" dirty="0"/>
          </a:p>
        </p:txBody>
      </p:sp>
      <p:sp>
        <p:nvSpPr>
          <p:cNvPr id="32" name="Espace réservé du numéro de diapositive 5">
            <a:extLst>
              <a:ext uri="{FF2B5EF4-FFF2-40B4-BE49-F238E27FC236}">
                <a16:creationId xmlns:a16="http://schemas.microsoft.com/office/drawing/2014/main" id="{632EB37A-06D5-4BC7-BC11-75B1719B0EA4}"/>
              </a:ext>
            </a:extLst>
          </p:cNvPr>
          <p:cNvSpPr>
            <a:spLocks noGrp="1"/>
          </p:cNvSpPr>
          <p:nvPr>
            <p:ph type="sldNum" sz="quarter" idx="12"/>
          </p:nvPr>
        </p:nvSpPr>
        <p:spPr>
          <a:xfrm>
            <a:off x="10569202" y="6309360"/>
            <a:ext cx="979879" cy="457200"/>
          </a:xfrm>
        </p:spPr>
        <p:txBody>
          <a:bodyPr rtlCol="0"/>
          <a:lstStyle/>
          <a:p>
            <a:pPr rtl="0"/>
            <a:fld id="{FAEF9944-A4F6-4C59-AEBD-678D6480B8EA}" type="slidenum">
              <a:rPr lang="fr-FR" smtClean="0"/>
              <a:t>‹N°›</a:t>
            </a:fld>
            <a:endParaRPr lang="fr-FR" dirty="0"/>
          </a:p>
        </p:txBody>
      </p:sp>
    </p:spTree>
    <p:extLst>
      <p:ext uri="{BB962C8B-B14F-4D97-AF65-F5344CB8AC3E}">
        <p14:creationId xmlns:p14="http://schemas.microsoft.com/office/powerpoint/2010/main" val="168419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aut de section">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E7E77A60-3019-43AE-AA38-E130C04CFD8D}"/>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25" name="Rectangle 24">
            <a:extLst>
              <a:ext uri="{FF2B5EF4-FFF2-40B4-BE49-F238E27FC236}">
                <a16:creationId xmlns:a16="http://schemas.microsoft.com/office/drawing/2014/main" id="{3FDBF0FB-88D2-4271-BFAF-D129CF8C2F68}"/>
              </a:ext>
            </a:extLst>
          </p:cNvPr>
          <p:cNvSpPr/>
          <p:nvPr userDrawn="1"/>
        </p:nvSpPr>
        <p:spPr>
          <a:xfrm>
            <a:off x="7547855" y="-4078"/>
            <a:ext cx="4641096" cy="10565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27" name="Rectangle 26">
            <a:extLst>
              <a:ext uri="{FF2B5EF4-FFF2-40B4-BE49-F238E27FC236}">
                <a16:creationId xmlns:a16="http://schemas.microsoft.com/office/drawing/2014/main" id="{862B807B-6DFA-471C-B675-016416207F0E}"/>
              </a:ext>
            </a:extLst>
          </p:cNvPr>
          <p:cNvSpPr/>
          <p:nvPr userDrawn="1"/>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28" name="Rectangle 27">
            <a:extLst>
              <a:ext uri="{FF2B5EF4-FFF2-40B4-BE49-F238E27FC236}">
                <a16:creationId xmlns:a16="http://schemas.microsoft.com/office/drawing/2014/main" id="{0555D4C0-9882-489D-AD77-A9F38B3784A6}"/>
              </a:ext>
            </a:extLst>
          </p:cNvPr>
          <p:cNvSpPr/>
          <p:nvPr userDrawn="1"/>
        </p:nvSpPr>
        <p:spPr>
          <a:xfrm>
            <a:off x="7585468" y="1095508"/>
            <a:ext cx="4603482"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29" name="Titre 1">
            <a:extLst>
              <a:ext uri="{FF2B5EF4-FFF2-40B4-BE49-F238E27FC236}">
                <a16:creationId xmlns:a16="http://schemas.microsoft.com/office/drawing/2014/main" id="{63F61843-5C9C-49E0-8A90-64085BC79F79}"/>
              </a:ext>
            </a:extLst>
          </p:cNvPr>
          <p:cNvSpPr>
            <a:spLocks noGrp="1"/>
          </p:cNvSpPr>
          <p:nvPr>
            <p:ph type="ctrTitle" hasCustomPrompt="1"/>
          </p:nvPr>
        </p:nvSpPr>
        <p:spPr>
          <a:xfrm>
            <a:off x="7973503" y="1709530"/>
            <a:ext cx="3754671" cy="2528515"/>
          </a:xfrm>
        </p:spPr>
        <p:txBody>
          <a:bodyPr rtlCol="0" anchor="b"/>
          <a:lstStyle>
            <a:lvl1pPr>
              <a:lnSpc>
                <a:spcPct val="100000"/>
              </a:lnSpc>
              <a:defRPr/>
            </a:lvl1pPr>
          </a:lstStyle>
          <a:p>
            <a:pPr rtl="0"/>
            <a:r>
              <a:rPr lang="fr-FR" sz="3600" b="1" cap="none">
                <a:solidFill>
                  <a:schemeClr val="tx2"/>
                </a:solidFill>
              </a:rPr>
              <a:t>Cliquez pour ajouter un titre</a:t>
            </a:r>
          </a:p>
        </p:txBody>
      </p:sp>
      <p:sp>
        <p:nvSpPr>
          <p:cNvPr id="30" name="Sous-titre 2">
            <a:extLst>
              <a:ext uri="{FF2B5EF4-FFF2-40B4-BE49-F238E27FC236}">
                <a16:creationId xmlns:a16="http://schemas.microsoft.com/office/drawing/2014/main" id="{15C8BDC7-F09C-40A3-B14E-9A49781EE6CE}"/>
              </a:ext>
            </a:extLst>
          </p:cNvPr>
          <p:cNvSpPr>
            <a:spLocks noGrp="1"/>
          </p:cNvSpPr>
          <p:nvPr>
            <p:ph type="subTitle" idx="1" hasCustomPrompt="1"/>
          </p:nvPr>
        </p:nvSpPr>
        <p:spPr>
          <a:xfrm>
            <a:off x="7976914" y="4238046"/>
            <a:ext cx="3806919" cy="1741404"/>
          </a:xfrm>
        </p:spPr>
        <p:txBody>
          <a:bodyPr rtlCol="0" anchor="t">
            <a:normAutofit/>
          </a:bodyPr>
          <a:lstStyle>
            <a:lvl1pPr>
              <a:defRPr sz="1600" b="0"/>
            </a:lvl1pPr>
          </a:lstStyle>
          <a:p>
            <a:pPr rtl="0"/>
            <a:r>
              <a:rPr lang="fr-FR" sz="2000">
                <a:solidFill>
                  <a:schemeClr val="tx2"/>
                </a:solidFill>
              </a:rPr>
              <a:t>Cliquez pour ajouter un sous-titre</a:t>
            </a:r>
          </a:p>
        </p:txBody>
      </p:sp>
      <p:sp>
        <p:nvSpPr>
          <p:cNvPr id="32" name="Rectangle 31">
            <a:extLst>
              <a:ext uri="{FF2B5EF4-FFF2-40B4-BE49-F238E27FC236}">
                <a16:creationId xmlns:a16="http://schemas.microsoft.com/office/drawing/2014/main" id="{247A5DB4-1ED7-4630-89AF-F1802E44EF89}"/>
              </a:ext>
            </a:extLst>
          </p:cNvPr>
          <p:cNvSpPr/>
          <p:nvPr userDrawn="1"/>
        </p:nvSpPr>
        <p:spPr>
          <a:xfrm>
            <a:off x="0" y="6144405"/>
            <a:ext cx="7534656" cy="713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33" name="Rectangle 32">
            <a:extLst>
              <a:ext uri="{FF2B5EF4-FFF2-40B4-BE49-F238E27FC236}">
                <a16:creationId xmlns:a16="http://schemas.microsoft.com/office/drawing/2014/main" id="{6E5D4012-4107-490F-A369-EA7063242A98}"/>
              </a:ext>
            </a:extLst>
          </p:cNvPr>
          <p:cNvSpPr/>
          <p:nvPr userDrawn="1"/>
        </p:nvSpPr>
        <p:spPr>
          <a:xfrm>
            <a:off x="7585468" y="6167615"/>
            <a:ext cx="4603482"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34" name="Rectangle 33">
            <a:extLst>
              <a:ext uri="{FF2B5EF4-FFF2-40B4-BE49-F238E27FC236}">
                <a16:creationId xmlns:a16="http://schemas.microsoft.com/office/drawing/2014/main" id="{795C79E2-9EA5-4713-B4AF-0E4572CFFA2F}"/>
              </a:ext>
            </a:extLst>
          </p:cNvPr>
          <p:cNvSpPr/>
          <p:nvPr userDrawn="1"/>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36" name="Rectangle 35">
            <a:extLst>
              <a:ext uri="{FF2B5EF4-FFF2-40B4-BE49-F238E27FC236}">
                <a16:creationId xmlns:a16="http://schemas.microsoft.com/office/drawing/2014/main" id="{274C09E2-06F0-4230-8DAD-A0DBF01F8603}"/>
              </a:ext>
            </a:extLst>
          </p:cNvPr>
          <p:cNvSpPr/>
          <p:nvPr userDrawn="1"/>
        </p:nvSpPr>
        <p:spPr>
          <a:xfrm>
            <a:off x="7521459"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40" name="Espace réservé d’image 38">
            <a:extLst>
              <a:ext uri="{FF2B5EF4-FFF2-40B4-BE49-F238E27FC236}">
                <a16:creationId xmlns:a16="http://schemas.microsoft.com/office/drawing/2014/main" id="{AB2070F4-085F-4F8D-A1E8-A58E5F8F0687}"/>
              </a:ext>
            </a:extLst>
          </p:cNvPr>
          <p:cNvSpPr>
            <a:spLocks noGrp="1"/>
          </p:cNvSpPr>
          <p:nvPr>
            <p:ph type="pic" sz="quarter" idx="13" hasCustomPrompt="1"/>
          </p:nvPr>
        </p:nvSpPr>
        <p:spPr>
          <a:xfrm>
            <a:off x="1" y="1095509"/>
            <a:ext cx="7519932" cy="5016892"/>
          </a:xfrm>
        </p:spPr>
        <p:txBody>
          <a:bodyPr rtlCol="0" anchor="t"/>
          <a:lstStyle>
            <a:lvl1pPr algn="ctr">
              <a:defRPr/>
            </a:lvl1pPr>
          </a:lstStyle>
          <a:p>
            <a:pPr rtl="0"/>
            <a:r>
              <a:rPr lang="fr-FR" dirty="0"/>
              <a:t>Cliquez pour ajouter une photo</a:t>
            </a:r>
          </a:p>
        </p:txBody>
      </p:sp>
    </p:spTree>
    <p:extLst>
      <p:ext uri="{BB962C8B-B14F-4D97-AF65-F5344CB8AC3E}">
        <p14:creationId xmlns:p14="http://schemas.microsoft.com/office/powerpoint/2010/main" val="9219969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lonne de contenu 2">
    <p:spTree>
      <p:nvGrpSpPr>
        <p:cNvPr id="1" name=""/>
        <p:cNvGrpSpPr/>
        <p:nvPr/>
      </p:nvGrpSpPr>
      <p:grpSpPr>
        <a:xfrm>
          <a:off x="0" y="0"/>
          <a:ext cx="0" cy="0"/>
          <a:chOff x="0" y="0"/>
          <a:chExt cx="0" cy="0"/>
        </a:xfrm>
      </p:grpSpPr>
      <p:sp useBgFill="1">
        <p:nvSpPr>
          <p:cNvPr id="2" name="Rectangle 1">
            <a:extLst>
              <a:ext uri="{FF2B5EF4-FFF2-40B4-BE49-F238E27FC236}">
                <a16:creationId xmlns:a16="http://schemas.microsoft.com/office/drawing/2014/main" id="{2A19A957-1FB5-43F8-B325-BBD9FEF23E88}"/>
              </a:ext>
              <a:ext uri="{C183D7F6-B498-43B3-948B-1728B52AA6E4}">
                <adec:decorative xmlns:adec="http://schemas.microsoft.com/office/drawing/2017/decorative" val="1"/>
              </a:ext>
            </a:extLst>
          </p:cNvPr>
          <p:cNvSpPr/>
          <p:nvPr userDrawn="1"/>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0" name="Rectangle 19">
            <a:extLst>
              <a:ext uri="{FF2B5EF4-FFF2-40B4-BE49-F238E27FC236}">
                <a16:creationId xmlns:a16="http://schemas.microsoft.com/office/drawing/2014/main" id="{3FA5410A-92A6-4C0B-9D89-186B7DDB20BD}"/>
              </a:ext>
              <a:ext uri="{C183D7F6-B498-43B3-948B-1728B52AA6E4}">
                <adec:decorative xmlns:adec="http://schemas.microsoft.com/office/drawing/2017/decorative" val="1"/>
              </a:ext>
            </a:extLst>
          </p:cNvPr>
          <p:cNvSpPr/>
          <p:nvPr userDrawn="1"/>
        </p:nvSpPr>
        <p:spPr>
          <a:xfrm>
            <a:off x="0" y="3903"/>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4" name="Titre 1">
            <a:extLst>
              <a:ext uri="{FF2B5EF4-FFF2-40B4-BE49-F238E27FC236}">
                <a16:creationId xmlns:a16="http://schemas.microsoft.com/office/drawing/2014/main" id="{CD8F3F22-19C9-4C61-8202-3220217D2938}"/>
              </a:ext>
            </a:extLst>
          </p:cNvPr>
          <p:cNvSpPr>
            <a:spLocks noGrp="1"/>
          </p:cNvSpPr>
          <p:nvPr>
            <p:ph type="title" hasCustomPrompt="1"/>
          </p:nvPr>
        </p:nvSpPr>
        <p:spPr>
          <a:xfrm>
            <a:off x="648935" y="180644"/>
            <a:ext cx="10900146" cy="935776"/>
          </a:xfrm>
        </p:spPr>
        <p:txBody>
          <a:bodyPr rtlCol="0">
            <a:noAutofit/>
          </a:bodyPr>
          <a:lstStyle>
            <a:lvl1pPr>
              <a:defRPr sz="3600">
                <a:solidFill>
                  <a:schemeClr val="bg1"/>
                </a:solidFill>
              </a:defRPr>
            </a:lvl1pPr>
          </a:lstStyle>
          <a:p>
            <a:pPr rtl="0"/>
            <a:r>
              <a:rPr lang="fr-FR">
                <a:solidFill>
                  <a:schemeClr val="bg1"/>
                </a:solidFill>
              </a:rPr>
              <a:t>Cliquez pour ajouter un titre</a:t>
            </a:r>
          </a:p>
        </p:txBody>
      </p:sp>
      <p:sp>
        <p:nvSpPr>
          <p:cNvPr id="5" name="Rectangle 4">
            <a:extLst>
              <a:ext uri="{FF2B5EF4-FFF2-40B4-BE49-F238E27FC236}">
                <a16:creationId xmlns:a16="http://schemas.microsoft.com/office/drawing/2014/main" id="{21A26073-23A2-4B91-A128-79AA1BE93523}"/>
              </a:ext>
              <a:ext uri="{C183D7F6-B498-43B3-948B-1728B52AA6E4}">
                <adec:decorative xmlns:adec="http://schemas.microsoft.com/office/drawing/2017/decorative" val="1"/>
              </a:ext>
            </a:extLst>
          </p:cNvPr>
          <p:cNvSpPr/>
          <p:nvPr userDrawn="1"/>
        </p:nvSpPr>
        <p:spPr>
          <a:xfrm>
            <a:off x="1" y="1351619"/>
            <a:ext cx="12192000" cy="4749487"/>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6" name="Rectangle 5">
            <a:extLst>
              <a:ext uri="{FF2B5EF4-FFF2-40B4-BE49-F238E27FC236}">
                <a16:creationId xmlns:a16="http://schemas.microsoft.com/office/drawing/2014/main" id="{C14D5DFA-0CEA-43F0-98EE-6C9F741F7C96}"/>
              </a:ext>
              <a:ext uri="{C183D7F6-B498-43B3-948B-1728B52AA6E4}">
                <adec:decorative xmlns:adec="http://schemas.microsoft.com/office/drawing/2017/decorative" val="1"/>
              </a:ext>
            </a:extLst>
          </p:cNvPr>
          <p:cNvSpPr/>
          <p:nvPr userDrawn="1"/>
        </p:nvSpPr>
        <p:spPr>
          <a:xfrm>
            <a:off x="1" y="6107836"/>
            <a:ext cx="4651248" cy="750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5" name="Espace réservé du contenu 2">
            <a:extLst>
              <a:ext uri="{FF2B5EF4-FFF2-40B4-BE49-F238E27FC236}">
                <a16:creationId xmlns:a16="http://schemas.microsoft.com/office/drawing/2014/main" id="{0F94B471-6707-4251-8230-A51AED0767C9}"/>
              </a:ext>
            </a:extLst>
          </p:cNvPr>
          <p:cNvSpPr>
            <a:spLocks noGrp="1"/>
          </p:cNvSpPr>
          <p:nvPr>
            <p:ph idx="14" hasCustomPrompt="1"/>
          </p:nvPr>
        </p:nvSpPr>
        <p:spPr>
          <a:xfrm>
            <a:off x="648934" y="1834005"/>
            <a:ext cx="4727735" cy="465155"/>
          </a:xfrm>
        </p:spPr>
        <p:txBody>
          <a:bodyPr rtlCol="0" anchor="t">
            <a:noAutofit/>
          </a:bodyPr>
          <a:lstStyle>
            <a:lvl1pPr>
              <a:buFont typeface="Arial" panose="020B0604020202020204" pitchFamily="34" charset="0"/>
              <a:buNone/>
              <a:defRPr sz="2000" b="1"/>
            </a:lvl1pPr>
          </a:lstStyle>
          <a:p>
            <a:pPr rtl="0"/>
            <a:r>
              <a:rPr lang="fr-FR"/>
              <a:t>Cliquez pour ajouter un sous-titre</a:t>
            </a:r>
          </a:p>
        </p:txBody>
      </p:sp>
      <p:sp>
        <p:nvSpPr>
          <p:cNvPr id="8" name="Espace réservé du contenu 2">
            <a:extLst>
              <a:ext uri="{FF2B5EF4-FFF2-40B4-BE49-F238E27FC236}">
                <a16:creationId xmlns:a16="http://schemas.microsoft.com/office/drawing/2014/main" id="{ED986D97-E6F1-49E8-977A-C802B4E41B73}"/>
              </a:ext>
            </a:extLst>
          </p:cNvPr>
          <p:cNvSpPr>
            <a:spLocks noGrp="1"/>
          </p:cNvSpPr>
          <p:nvPr>
            <p:ph idx="1" hasCustomPrompt="1"/>
          </p:nvPr>
        </p:nvSpPr>
        <p:spPr>
          <a:xfrm>
            <a:off x="648934" y="2422380"/>
            <a:ext cx="4727735" cy="3029446"/>
          </a:xfrm>
        </p:spPr>
        <p:txBody>
          <a:bodyPr rtlCol="0" anchor="t">
            <a:noAutofit/>
          </a:bodyPr>
          <a:lstStyle>
            <a:lvl1pPr marL="283464" indent="-283464">
              <a:buFont typeface="Arial" panose="020B0604020202020204" pitchFamily="34" charset="0"/>
              <a:buChar char="•"/>
              <a:defRPr sz="1600" b="0" baseline="0"/>
            </a:lvl1pPr>
          </a:lstStyle>
          <a:p>
            <a:pPr rtl="0"/>
            <a:r>
              <a:rPr lang="fr-FR"/>
              <a:t> Cliquer pour ajouter du texte</a:t>
            </a:r>
          </a:p>
        </p:txBody>
      </p:sp>
      <p:sp>
        <p:nvSpPr>
          <p:cNvPr id="16" name="Espace réservé du contenu 2">
            <a:extLst>
              <a:ext uri="{FF2B5EF4-FFF2-40B4-BE49-F238E27FC236}">
                <a16:creationId xmlns:a16="http://schemas.microsoft.com/office/drawing/2014/main" id="{762163C0-B07F-43E4-B17C-2E6A96553B98}"/>
              </a:ext>
            </a:extLst>
          </p:cNvPr>
          <p:cNvSpPr>
            <a:spLocks noGrp="1"/>
          </p:cNvSpPr>
          <p:nvPr>
            <p:ph idx="15" hasCustomPrompt="1"/>
          </p:nvPr>
        </p:nvSpPr>
        <p:spPr>
          <a:xfrm>
            <a:off x="6095999" y="1834004"/>
            <a:ext cx="4727735" cy="465155"/>
          </a:xfrm>
        </p:spPr>
        <p:txBody>
          <a:bodyPr rtlCol="0" anchor="t">
            <a:noAutofit/>
          </a:bodyPr>
          <a:lstStyle>
            <a:lvl1pPr>
              <a:buFont typeface="Arial" panose="020B0604020202020204" pitchFamily="34" charset="0"/>
              <a:buNone/>
              <a:defRPr sz="2000" b="1"/>
            </a:lvl1pPr>
          </a:lstStyle>
          <a:p>
            <a:pPr rtl="0"/>
            <a:r>
              <a:rPr lang="fr-FR"/>
              <a:t>Cliquez pour ajouter un sous-titre</a:t>
            </a:r>
          </a:p>
        </p:txBody>
      </p:sp>
      <p:sp>
        <p:nvSpPr>
          <p:cNvPr id="14" name="Espace réservé du contenu 2">
            <a:extLst>
              <a:ext uri="{FF2B5EF4-FFF2-40B4-BE49-F238E27FC236}">
                <a16:creationId xmlns:a16="http://schemas.microsoft.com/office/drawing/2014/main" id="{9098FA6D-3C80-4FE1-B248-1CA2B6862F6D}"/>
              </a:ext>
            </a:extLst>
          </p:cNvPr>
          <p:cNvSpPr>
            <a:spLocks noGrp="1"/>
          </p:cNvSpPr>
          <p:nvPr>
            <p:ph idx="13" hasCustomPrompt="1"/>
          </p:nvPr>
        </p:nvSpPr>
        <p:spPr>
          <a:xfrm>
            <a:off x="6095999" y="2422380"/>
            <a:ext cx="4727735" cy="3029446"/>
          </a:xfrm>
        </p:spPr>
        <p:txBody>
          <a:bodyPr rtlCol="0" anchor="t">
            <a:noAutofit/>
          </a:bodyPr>
          <a:lstStyle>
            <a:lvl1pPr marL="283464" indent="-283464">
              <a:buFont typeface="Arial" panose="020B0604020202020204" pitchFamily="34" charset="0"/>
              <a:buChar char="•"/>
              <a:defRPr sz="1600" b="0" baseline="0"/>
            </a:lvl1pPr>
          </a:lstStyle>
          <a:p>
            <a:pPr rtl="0"/>
            <a:r>
              <a:rPr lang="fr-FR"/>
              <a:t> Cliquer pour ajouter du texte</a:t>
            </a:r>
          </a:p>
        </p:txBody>
      </p:sp>
      <p:sp>
        <p:nvSpPr>
          <p:cNvPr id="9" name="Rectangle 8">
            <a:extLst>
              <a:ext uri="{FF2B5EF4-FFF2-40B4-BE49-F238E27FC236}">
                <a16:creationId xmlns:a16="http://schemas.microsoft.com/office/drawing/2014/main" id="{8352712D-F957-4B22-8B50-BE10410FF895}"/>
              </a:ext>
              <a:ext uri="{C183D7F6-B498-43B3-948B-1728B52AA6E4}">
                <adec:decorative xmlns:adec="http://schemas.microsoft.com/office/drawing/2017/decorative" val="1"/>
              </a:ext>
            </a:extLst>
          </p:cNvPr>
          <p:cNvSpPr/>
          <p:nvPr userDrawn="1"/>
        </p:nvSpPr>
        <p:spPr>
          <a:xfrm>
            <a:off x="1524" y="6101107"/>
            <a:ext cx="1218895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1" name="Espace réservé du pied de page 29">
            <a:extLst>
              <a:ext uri="{FF2B5EF4-FFF2-40B4-BE49-F238E27FC236}">
                <a16:creationId xmlns:a16="http://schemas.microsoft.com/office/drawing/2014/main" id="{26FD74F8-42BB-4CB4-ABF1-5F149743B464}"/>
              </a:ext>
            </a:extLst>
          </p:cNvPr>
          <p:cNvSpPr>
            <a:spLocks noGrp="1"/>
          </p:cNvSpPr>
          <p:nvPr>
            <p:ph type="ftr" sz="quarter" idx="11"/>
          </p:nvPr>
        </p:nvSpPr>
        <p:spPr>
          <a:xfrm>
            <a:off x="642917" y="6309360"/>
            <a:ext cx="3423986" cy="457200"/>
          </a:xfrm>
        </p:spPr>
        <p:txBody>
          <a:bodyPr rtlCol="0"/>
          <a:lstStyle>
            <a:lvl1pPr>
              <a:defRPr>
                <a:solidFill>
                  <a:schemeClr val="bg1"/>
                </a:solidFill>
              </a:defRPr>
            </a:lvl1pPr>
          </a:lstStyle>
          <a:p>
            <a:pPr rtl="0"/>
            <a:r>
              <a:rPr lang="fr-FR" dirty="0"/>
              <a:t>Titre de la présentation</a:t>
            </a:r>
            <a:endParaRPr lang="fr-FR" dirty="0">
              <a:solidFill>
                <a:schemeClr val="bg1"/>
              </a:solidFill>
            </a:endParaRPr>
          </a:p>
        </p:txBody>
      </p:sp>
      <p:sp>
        <p:nvSpPr>
          <p:cNvPr id="10" name="Espace réservé de la date 28">
            <a:extLst>
              <a:ext uri="{FF2B5EF4-FFF2-40B4-BE49-F238E27FC236}">
                <a16:creationId xmlns:a16="http://schemas.microsoft.com/office/drawing/2014/main" id="{5B031752-6400-4BFB-979F-E2EE795E4B90}"/>
              </a:ext>
            </a:extLst>
          </p:cNvPr>
          <p:cNvSpPr>
            <a:spLocks noGrp="1"/>
          </p:cNvSpPr>
          <p:nvPr>
            <p:ph type="dt" sz="half" idx="10"/>
          </p:nvPr>
        </p:nvSpPr>
        <p:spPr>
          <a:xfrm>
            <a:off x="5373620" y="6309360"/>
            <a:ext cx="3411973" cy="457200"/>
          </a:xfrm>
        </p:spPr>
        <p:txBody>
          <a:bodyPr rtlCol="0"/>
          <a:lstStyle>
            <a:lvl1pPr>
              <a:defRPr>
                <a:solidFill>
                  <a:schemeClr val="tx2"/>
                </a:solidFill>
              </a:defRPr>
            </a:lvl1pPr>
          </a:lstStyle>
          <a:p>
            <a:pPr rtl="0"/>
            <a:r>
              <a:rPr lang="fr-FR" dirty="0"/>
              <a:t>1/02/20XX</a:t>
            </a:r>
          </a:p>
        </p:txBody>
      </p:sp>
      <p:sp>
        <p:nvSpPr>
          <p:cNvPr id="12" name="Espace réservé du numéro de diapositive 30">
            <a:extLst>
              <a:ext uri="{FF2B5EF4-FFF2-40B4-BE49-F238E27FC236}">
                <a16:creationId xmlns:a16="http://schemas.microsoft.com/office/drawing/2014/main" id="{6A5CAEAF-7DEC-4B20-8B1E-301A9D0E684A}"/>
              </a:ext>
            </a:extLst>
          </p:cNvPr>
          <p:cNvSpPr>
            <a:spLocks noGrp="1"/>
          </p:cNvSpPr>
          <p:nvPr>
            <p:ph type="sldNum" sz="quarter" idx="12"/>
          </p:nvPr>
        </p:nvSpPr>
        <p:spPr>
          <a:xfrm>
            <a:off x="10569202" y="6309360"/>
            <a:ext cx="979879" cy="457200"/>
          </a:xfrm>
        </p:spPr>
        <p:txBody>
          <a:bodyPr rtlCol="0"/>
          <a:lstStyle/>
          <a:p>
            <a:pPr rtl="0"/>
            <a:fld id="{FAEF9944-A4F6-4C59-AEBD-678D6480B8EA}" type="slidenum">
              <a:rPr lang="fr-FR" smtClean="0"/>
              <a:t>‹N°›</a:t>
            </a:fld>
            <a:endParaRPr lang="fr-FR" dirty="0"/>
          </a:p>
        </p:txBody>
      </p:sp>
      <p:sp>
        <p:nvSpPr>
          <p:cNvPr id="13" name="Rectangle 12">
            <a:extLst>
              <a:ext uri="{FF2B5EF4-FFF2-40B4-BE49-F238E27FC236}">
                <a16:creationId xmlns:a16="http://schemas.microsoft.com/office/drawing/2014/main" id="{70B696A3-EA34-4924-9037-E330B1CB890E}"/>
              </a:ext>
              <a:ext uri="{C183D7F6-B498-43B3-948B-1728B52AA6E4}">
                <adec:decorative xmlns:adec="http://schemas.microsoft.com/office/drawing/2017/decorative" val="1"/>
              </a:ext>
            </a:extLst>
          </p:cNvPr>
          <p:cNvSpPr/>
          <p:nvPr userDrawn="1"/>
        </p:nvSpPr>
        <p:spPr>
          <a:xfrm>
            <a:off x="4633798" y="6117631"/>
            <a:ext cx="64008" cy="7403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Tree>
    <p:extLst>
      <p:ext uri="{BB962C8B-B14F-4D97-AF65-F5344CB8AC3E}">
        <p14:creationId xmlns:p14="http://schemas.microsoft.com/office/powerpoint/2010/main" val="2521563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ermeture">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3DC2F0A-1748-49AE-AF72-D6BBB4F8FEC3}"/>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7" name="Rectangle 6">
            <a:extLst>
              <a:ext uri="{FF2B5EF4-FFF2-40B4-BE49-F238E27FC236}">
                <a16:creationId xmlns:a16="http://schemas.microsoft.com/office/drawing/2014/main" id="{683DF7B1-E0C5-4E09-BB5C-F11EA14D7C95}"/>
              </a:ext>
              <a:ext uri="{C183D7F6-B498-43B3-948B-1728B52AA6E4}">
                <adec:decorative xmlns:adec="http://schemas.microsoft.com/office/drawing/2017/decorative" val="1"/>
              </a:ext>
            </a:extLst>
          </p:cNvPr>
          <p:cNvSpPr/>
          <p:nvPr userDrawn="1"/>
        </p:nvSpPr>
        <p:spPr>
          <a:xfrm>
            <a:off x="0" y="866789"/>
            <a:ext cx="6833381" cy="2594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8" name="Titre 1">
            <a:extLst>
              <a:ext uri="{FF2B5EF4-FFF2-40B4-BE49-F238E27FC236}">
                <a16:creationId xmlns:a16="http://schemas.microsoft.com/office/drawing/2014/main" id="{BBC678EC-E47C-4AC2-A75A-7022CECD0031}"/>
              </a:ext>
            </a:extLst>
          </p:cNvPr>
          <p:cNvSpPr>
            <a:spLocks noGrp="1"/>
          </p:cNvSpPr>
          <p:nvPr>
            <p:ph type="title" hasCustomPrompt="1"/>
          </p:nvPr>
        </p:nvSpPr>
        <p:spPr>
          <a:xfrm>
            <a:off x="1434622" y="1138041"/>
            <a:ext cx="4862811" cy="2019488"/>
          </a:xfrm>
        </p:spPr>
        <p:txBody>
          <a:bodyPr rtlCol="0"/>
          <a:lstStyle>
            <a:lvl1pPr>
              <a:lnSpc>
                <a:spcPct val="100000"/>
              </a:lnSpc>
              <a:defRPr>
                <a:solidFill>
                  <a:schemeClr val="bg1"/>
                </a:solidFill>
              </a:defRPr>
            </a:lvl1pPr>
          </a:lstStyle>
          <a:p>
            <a:pPr rtl="0"/>
            <a:r>
              <a:rPr lang="fr-FR">
                <a:solidFill>
                  <a:schemeClr val="bg1"/>
                </a:solidFill>
              </a:rPr>
              <a:t>CLIQUEZ POUR AJOUTER UN TITRE</a:t>
            </a:r>
          </a:p>
        </p:txBody>
      </p:sp>
      <p:sp>
        <p:nvSpPr>
          <p:cNvPr id="25" name="Espace réservé d’image 21">
            <a:extLst>
              <a:ext uri="{FF2B5EF4-FFF2-40B4-BE49-F238E27FC236}">
                <a16:creationId xmlns:a16="http://schemas.microsoft.com/office/drawing/2014/main" id="{8B745891-A8DA-4640-BB3F-1693FC5AC4AB}"/>
              </a:ext>
            </a:extLst>
          </p:cNvPr>
          <p:cNvSpPr>
            <a:spLocks noGrp="1"/>
          </p:cNvSpPr>
          <p:nvPr>
            <p:ph type="pic" sz="quarter" idx="14" hasCustomPrompt="1"/>
          </p:nvPr>
        </p:nvSpPr>
        <p:spPr>
          <a:xfrm>
            <a:off x="6858023" y="4941"/>
            <a:ext cx="5333977" cy="3392053"/>
          </a:xfrm>
        </p:spPr>
        <p:txBody>
          <a:bodyPr rtlCol="0" anchor="t"/>
          <a:lstStyle>
            <a:lvl1pPr algn="ctr">
              <a:defRPr/>
            </a:lvl1pPr>
          </a:lstStyle>
          <a:p>
            <a:pPr rtl="0"/>
            <a:r>
              <a:rPr lang="fr-FR" dirty="0"/>
              <a:t>Cliquez pour ajouter une photo</a:t>
            </a:r>
          </a:p>
        </p:txBody>
      </p:sp>
      <p:sp>
        <p:nvSpPr>
          <p:cNvPr id="24" name="Espace réservé d’image 21">
            <a:extLst>
              <a:ext uri="{FF2B5EF4-FFF2-40B4-BE49-F238E27FC236}">
                <a16:creationId xmlns:a16="http://schemas.microsoft.com/office/drawing/2014/main" id="{BC2DF568-4EA5-4F79-980F-47FC90AEA129}"/>
              </a:ext>
            </a:extLst>
          </p:cNvPr>
          <p:cNvSpPr>
            <a:spLocks noGrp="1"/>
          </p:cNvSpPr>
          <p:nvPr>
            <p:ph type="pic" sz="quarter" idx="13" hasCustomPrompt="1"/>
          </p:nvPr>
        </p:nvSpPr>
        <p:spPr>
          <a:xfrm>
            <a:off x="1067712" y="3461002"/>
            <a:ext cx="5728215" cy="3396997"/>
          </a:xfrm>
        </p:spPr>
        <p:txBody>
          <a:bodyPr rtlCol="0" anchor="t"/>
          <a:lstStyle>
            <a:lvl1pPr algn="ctr">
              <a:defRPr/>
            </a:lvl1pPr>
          </a:lstStyle>
          <a:p>
            <a:pPr rtl="0"/>
            <a:r>
              <a:rPr lang="fr-FR" dirty="0"/>
              <a:t>Cliquez pour ajouter une photo</a:t>
            </a:r>
          </a:p>
        </p:txBody>
      </p:sp>
      <p:sp>
        <p:nvSpPr>
          <p:cNvPr id="9" name="Rectangle 8">
            <a:extLst>
              <a:ext uri="{FF2B5EF4-FFF2-40B4-BE49-F238E27FC236}">
                <a16:creationId xmlns:a16="http://schemas.microsoft.com/office/drawing/2014/main" id="{5E74E69A-5ABD-42DF-A2B0-997A626257D4}"/>
              </a:ext>
              <a:ext uri="{C183D7F6-B498-43B3-948B-1728B52AA6E4}">
                <adec:decorative xmlns:adec="http://schemas.microsoft.com/office/drawing/2017/decorative" val="1"/>
              </a:ext>
            </a:extLst>
          </p:cNvPr>
          <p:cNvSpPr/>
          <p:nvPr userDrawn="1"/>
        </p:nvSpPr>
        <p:spPr>
          <a:xfrm>
            <a:off x="-3063" y="920164"/>
            <a:ext cx="1070775" cy="2466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0" name="Rectangle 9">
            <a:extLst>
              <a:ext uri="{FF2B5EF4-FFF2-40B4-BE49-F238E27FC236}">
                <a16:creationId xmlns:a16="http://schemas.microsoft.com/office/drawing/2014/main" id="{EC2B6D0A-4A1F-4B59-B429-AD3FABC74F33}"/>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1" name="Rectangle 10">
            <a:extLst>
              <a:ext uri="{FF2B5EF4-FFF2-40B4-BE49-F238E27FC236}">
                <a16:creationId xmlns:a16="http://schemas.microsoft.com/office/drawing/2014/main" id="{32B66529-F6B7-4C1C-8291-8139628DF6C0}"/>
              </a:ext>
              <a:ext uri="{C183D7F6-B498-43B3-948B-1728B52AA6E4}">
                <adec:decorative xmlns:adec="http://schemas.microsoft.com/office/drawing/2017/decorative" val="1"/>
              </a:ext>
            </a:extLst>
          </p:cNvPr>
          <p:cNvSpPr/>
          <p:nvPr userDrawn="1"/>
        </p:nvSpPr>
        <p:spPr>
          <a:xfrm>
            <a:off x="0" y="848456"/>
            <a:ext cx="6833382" cy="7170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4" name="Rectangle 13">
            <a:extLst>
              <a:ext uri="{FF2B5EF4-FFF2-40B4-BE49-F238E27FC236}">
                <a16:creationId xmlns:a16="http://schemas.microsoft.com/office/drawing/2014/main" id="{872245B9-34B5-4F89-8EA6-C018B9D4FA46}"/>
              </a:ext>
              <a:ext uri="{C183D7F6-B498-43B3-948B-1728B52AA6E4}">
                <adec:decorative xmlns:adec="http://schemas.microsoft.com/office/drawing/2017/decorative" val="1"/>
              </a:ext>
            </a:extLst>
          </p:cNvPr>
          <p:cNvSpPr/>
          <p:nvPr userDrawn="1"/>
        </p:nvSpPr>
        <p:spPr>
          <a:xfrm>
            <a:off x="6858023" y="3442673"/>
            <a:ext cx="5333977" cy="34153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5" name="Rectangle 14">
            <a:extLst>
              <a:ext uri="{FF2B5EF4-FFF2-40B4-BE49-F238E27FC236}">
                <a16:creationId xmlns:a16="http://schemas.microsoft.com/office/drawing/2014/main" id="{690814BE-76E8-43EC-9616-A1F02F053AD5}"/>
              </a:ext>
              <a:ext uri="{C183D7F6-B498-43B3-948B-1728B52AA6E4}">
                <adec:decorative xmlns:adec="http://schemas.microsoft.com/office/drawing/2017/decorative" val="1"/>
              </a:ext>
            </a:extLst>
          </p:cNvPr>
          <p:cNvSpPr/>
          <p:nvPr userDrawn="1"/>
        </p:nvSpPr>
        <p:spPr>
          <a:xfrm>
            <a:off x="0" y="3396996"/>
            <a:ext cx="1219200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6" name="Espace réservé du contenu 2">
            <a:extLst>
              <a:ext uri="{FF2B5EF4-FFF2-40B4-BE49-F238E27FC236}">
                <a16:creationId xmlns:a16="http://schemas.microsoft.com/office/drawing/2014/main" id="{F8AAA0A6-9D4B-4AA2-82F0-77E5ECF4B647}"/>
              </a:ext>
            </a:extLst>
          </p:cNvPr>
          <p:cNvSpPr>
            <a:spLocks noGrp="1"/>
          </p:cNvSpPr>
          <p:nvPr>
            <p:ph idx="1" hasCustomPrompt="1"/>
          </p:nvPr>
        </p:nvSpPr>
        <p:spPr>
          <a:xfrm>
            <a:off x="7386762" y="3928342"/>
            <a:ext cx="4162319" cy="2285000"/>
          </a:xfrm>
        </p:spPr>
        <p:txBody>
          <a:bodyPr rtlCol="0" anchor="t">
            <a:normAutofit/>
          </a:bodyPr>
          <a:lstStyle>
            <a:lvl1pPr>
              <a:lnSpc>
                <a:spcPct val="100000"/>
              </a:lnSpc>
              <a:defRPr sz="2400" b="0"/>
            </a:lvl1pPr>
          </a:lstStyle>
          <a:p>
            <a:pPr rtl="0"/>
            <a:r>
              <a:rPr lang="fr-FR"/>
              <a:t>Cliquer pour ajouter du texte</a:t>
            </a:r>
          </a:p>
        </p:txBody>
      </p:sp>
      <p:sp>
        <p:nvSpPr>
          <p:cNvPr id="17" name="Espace réservé du pied de page 12">
            <a:extLst>
              <a:ext uri="{FF2B5EF4-FFF2-40B4-BE49-F238E27FC236}">
                <a16:creationId xmlns:a16="http://schemas.microsoft.com/office/drawing/2014/main" id="{8E3FFD99-95F0-47A4-8642-FB9FECEC4F37}"/>
              </a:ext>
            </a:extLst>
          </p:cNvPr>
          <p:cNvSpPr>
            <a:spLocks noGrp="1"/>
          </p:cNvSpPr>
          <p:nvPr>
            <p:ph type="ftr" sz="quarter" idx="11"/>
          </p:nvPr>
        </p:nvSpPr>
        <p:spPr>
          <a:xfrm>
            <a:off x="1525917" y="6309360"/>
            <a:ext cx="4946592" cy="457200"/>
          </a:xfrm>
        </p:spPr>
        <p:txBody>
          <a:bodyPr rtlCol="0"/>
          <a:lstStyle>
            <a:lvl1pPr>
              <a:defRPr>
                <a:solidFill>
                  <a:schemeClr val="bg1"/>
                </a:solidFill>
                <a:effectLst>
                  <a:outerShdw blurRad="38100" dist="38100" dir="2700000" algn="tl">
                    <a:srgbClr val="000000">
                      <a:alpha val="43137"/>
                    </a:srgbClr>
                  </a:outerShdw>
                </a:effectLst>
              </a:defRPr>
            </a:lvl1pPr>
          </a:lstStyle>
          <a:p>
            <a:pPr rtl="0"/>
            <a:r>
              <a:rPr lang="fr-FR" dirty="0"/>
              <a:t>Titre de la présentation</a:t>
            </a:r>
          </a:p>
        </p:txBody>
      </p:sp>
      <p:sp>
        <p:nvSpPr>
          <p:cNvPr id="18" name="Rectangle 17">
            <a:extLst>
              <a:ext uri="{FF2B5EF4-FFF2-40B4-BE49-F238E27FC236}">
                <a16:creationId xmlns:a16="http://schemas.microsoft.com/office/drawing/2014/main" id="{94727536-E532-4015-A178-0ABB6B09C661}"/>
              </a:ext>
              <a:ext uri="{C183D7F6-B498-43B3-948B-1728B52AA6E4}">
                <adec:decorative xmlns:adec="http://schemas.microsoft.com/office/drawing/2017/decorative" val="1"/>
              </a:ext>
            </a:extLst>
          </p:cNvPr>
          <p:cNvSpPr/>
          <p:nvPr userDrawn="1"/>
        </p:nvSpPr>
        <p:spPr>
          <a:xfrm rot="5400000">
            <a:off x="33989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sp>
        <p:nvSpPr>
          <p:cNvPr id="19" name="Espace réservé de la date 11">
            <a:extLst>
              <a:ext uri="{FF2B5EF4-FFF2-40B4-BE49-F238E27FC236}">
                <a16:creationId xmlns:a16="http://schemas.microsoft.com/office/drawing/2014/main" id="{22977876-C29D-4D32-9948-303465AEC312}"/>
              </a:ext>
            </a:extLst>
          </p:cNvPr>
          <p:cNvSpPr>
            <a:spLocks noGrp="1"/>
          </p:cNvSpPr>
          <p:nvPr>
            <p:ph type="dt" sz="half" idx="10"/>
          </p:nvPr>
        </p:nvSpPr>
        <p:spPr>
          <a:xfrm>
            <a:off x="7377730" y="6309360"/>
            <a:ext cx="2736329" cy="457200"/>
          </a:xfrm>
        </p:spPr>
        <p:txBody>
          <a:bodyPr rtlCol="0"/>
          <a:lstStyle/>
          <a:p>
            <a:pPr rtl="0"/>
            <a:r>
              <a:rPr lang="fr-FR" dirty="0"/>
              <a:t>1/02/20XX</a:t>
            </a:r>
          </a:p>
        </p:txBody>
      </p:sp>
      <p:sp>
        <p:nvSpPr>
          <p:cNvPr id="20" name="Espace réservé du numéro de diapositive 15">
            <a:extLst>
              <a:ext uri="{FF2B5EF4-FFF2-40B4-BE49-F238E27FC236}">
                <a16:creationId xmlns:a16="http://schemas.microsoft.com/office/drawing/2014/main" id="{6A7BC11E-2EF0-4989-9A7E-7AB377DB8534}"/>
              </a:ext>
            </a:extLst>
          </p:cNvPr>
          <p:cNvSpPr>
            <a:spLocks noGrp="1"/>
          </p:cNvSpPr>
          <p:nvPr>
            <p:ph type="sldNum" sz="quarter" idx="12"/>
          </p:nvPr>
        </p:nvSpPr>
        <p:spPr>
          <a:xfrm>
            <a:off x="10569202" y="6309360"/>
            <a:ext cx="979879" cy="457200"/>
          </a:xfrm>
        </p:spPr>
        <p:txBody>
          <a:bodyPr rtlCol="0"/>
          <a:lstStyle/>
          <a:p>
            <a:pPr rtl="0"/>
            <a:fld id="{FAEF9944-A4F6-4C59-AEBD-678D6480B8EA}" type="slidenum">
              <a:rPr lang="fr-FR" smtClean="0"/>
              <a:t>‹N°›</a:t>
            </a:fld>
            <a:endParaRPr lang="fr-FR" dirty="0"/>
          </a:p>
        </p:txBody>
      </p:sp>
    </p:spTree>
    <p:extLst>
      <p:ext uri="{BB962C8B-B14F-4D97-AF65-F5344CB8AC3E}">
        <p14:creationId xmlns:p14="http://schemas.microsoft.com/office/powerpoint/2010/main" val="3211797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267FB87-1C9F-B746-9872-75F20B60964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F9FDFF3-9E04-A74F-B5EB-4B03FD7A2917}"/>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13EC6F6-6840-AD4D-BE90-86541FC67BF7}"/>
              </a:ext>
            </a:extLst>
          </p:cNvPr>
          <p:cNvSpPr>
            <a:spLocks noGrp="1"/>
          </p:cNvSpPr>
          <p:nvPr>
            <p:ph type="dt" sz="half" idx="10"/>
          </p:nvPr>
        </p:nvSpPr>
        <p:spPr/>
        <p:txBody>
          <a:bodyPr/>
          <a:lstStyle/>
          <a:p>
            <a:pPr rtl="0"/>
            <a:r>
              <a:rPr lang="fr-FR" dirty="0"/>
              <a:t>1/02/20XX</a:t>
            </a:r>
          </a:p>
        </p:txBody>
      </p:sp>
      <p:sp>
        <p:nvSpPr>
          <p:cNvPr id="5" name="Espace réservé du pied de page 4">
            <a:extLst>
              <a:ext uri="{FF2B5EF4-FFF2-40B4-BE49-F238E27FC236}">
                <a16:creationId xmlns:a16="http://schemas.microsoft.com/office/drawing/2014/main" id="{F31C9073-B41D-4D48-9269-34A197D1F482}"/>
              </a:ext>
            </a:extLst>
          </p:cNvPr>
          <p:cNvSpPr>
            <a:spLocks noGrp="1"/>
          </p:cNvSpPr>
          <p:nvPr>
            <p:ph type="ftr" sz="quarter" idx="11"/>
          </p:nvPr>
        </p:nvSpPr>
        <p:spPr/>
        <p:txBody>
          <a:bodyPr/>
          <a:lstStyle/>
          <a:p>
            <a:pPr rtl="0"/>
            <a:r>
              <a:rPr lang="fr-FR" dirty="0"/>
              <a:t>Titre de la présentation</a:t>
            </a:r>
          </a:p>
        </p:txBody>
      </p:sp>
      <p:sp>
        <p:nvSpPr>
          <p:cNvPr id="6" name="Espace réservé du numéro de diapositive 5">
            <a:extLst>
              <a:ext uri="{FF2B5EF4-FFF2-40B4-BE49-F238E27FC236}">
                <a16:creationId xmlns:a16="http://schemas.microsoft.com/office/drawing/2014/main" id="{821E9930-1D4F-8746-A268-5EF9026BAD37}"/>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28614469"/>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1F663A-8E9A-8749-AEE7-15C9FB3B744E}"/>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EA83B76C-5725-0B4B-919D-F6F068972D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6E96F53C-F3C8-7E41-964F-EDDC23E7B3F9}"/>
              </a:ext>
            </a:extLst>
          </p:cNvPr>
          <p:cNvSpPr>
            <a:spLocks noGrp="1"/>
          </p:cNvSpPr>
          <p:nvPr>
            <p:ph type="dt" sz="half" idx="10"/>
          </p:nvPr>
        </p:nvSpPr>
        <p:spPr/>
        <p:txBody>
          <a:bodyPr/>
          <a:lstStyle/>
          <a:p>
            <a:pPr rtl="0"/>
            <a:r>
              <a:rPr lang="fr-FR" dirty="0"/>
              <a:t>1/02/20XX</a:t>
            </a:r>
          </a:p>
        </p:txBody>
      </p:sp>
      <p:sp>
        <p:nvSpPr>
          <p:cNvPr id="5" name="Espace réservé du pied de page 4">
            <a:extLst>
              <a:ext uri="{FF2B5EF4-FFF2-40B4-BE49-F238E27FC236}">
                <a16:creationId xmlns:a16="http://schemas.microsoft.com/office/drawing/2014/main" id="{5A93028A-FF17-924E-BE71-0E43DD4FF0B8}"/>
              </a:ext>
            </a:extLst>
          </p:cNvPr>
          <p:cNvSpPr>
            <a:spLocks noGrp="1"/>
          </p:cNvSpPr>
          <p:nvPr>
            <p:ph type="ftr" sz="quarter" idx="11"/>
          </p:nvPr>
        </p:nvSpPr>
        <p:spPr/>
        <p:txBody>
          <a:bodyPr/>
          <a:lstStyle/>
          <a:p>
            <a:pPr rtl="0"/>
            <a:r>
              <a:rPr lang="fr-FR" dirty="0"/>
              <a:t>Titre de la présentation</a:t>
            </a:r>
          </a:p>
        </p:txBody>
      </p:sp>
      <p:sp>
        <p:nvSpPr>
          <p:cNvPr id="6" name="Espace réservé du numéro de diapositive 5">
            <a:extLst>
              <a:ext uri="{FF2B5EF4-FFF2-40B4-BE49-F238E27FC236}">
                <a16:creationId xmlns:a16="http://schemas.microsoft.com/office/drawing/2014/main" id="{797DB99F-D295-2C43-9731-AAE47AF34274}"/>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3277272278"/>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D73EE1-2136-7349-93ED-CF926FAADBE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BBD0FD4-E7C1-A442-AB36-E69164DCB1D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22E89169-643D-F747-A5BD-2D3C7C9242A7}"/>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E988BEF7-924D-814F-BEA5-92F96749BB66}"/>
              </a:ext>
            </a:extLst>
          </p:cNvPr>
          <p:cNvSpPr>
            <a:spLocks noGrp="1"/>
          </p:cNvSpPr>
          <p:nvPr>
            <p:ph type="dt" sz="half" idx="10"/>
          </p:nvPr>
        </p:nvSpPr>
        <p:spPr/>
        <p:txBody>
          <a:bodyPr/>
          <a:lstStyle/>
          <a:p>
            <a:pPr rtl="0"/>
            <a:r>
              <a:rPr lang="fr-FR" dirty="0"/>
              <a:t>1/02/20XX</a:t>
            </a:r>
          </a:p>
        </p:txBody>
      </p:sp>
      <p:sp>
        <p:nvSpPr>
          <p:cNvPr id="6" name="Espace réservé du pied de page 5">
            <a:extLst>
              <a:ext uri="{FF2B5EF4-FFF2-40B4-BE49-F238E27FC236}">
                <a16:creationId xmlns:a16="http://schemas.microsoft.com/office/drawing/2014/main" id="{0C606BE9-CB80-F745-932A-95D2385F536B}"/>
              </a:ext>
            </a:extLst>
          </p:cNvPr>
          <p:cNvSpPr>
            <a:spLocks noGrp="1"/>
          </p:cNvSpPr>
          <p:nvPr>
            <p:ph type="ftr" sz="quarter" idx="11"/>
          </p:nvPr>
        </p:nvSpPr>
        <p:spPr/>
        <p:txBody>
          <a:bodyPr/>
          <a:lstStyle/>
          <a:p>
            <a:pPr rtl="0"/>
            <a:r>
              <a:rPr lang="fr-FR" dirty="0"/>
              <a:t>Titre de la présentation</a:t>
            </a:r>
          </a:p>
        </p:txBody>
      </p:sp>
      <p:sp>
        <p:nvSpPr>
          <p:cNvPr id="7" name="Espace réservé du numéro de diapositive 6">
            <a:extLst>
              <a:ext uri="{FF2B5EF4-FFF2-40B4-BE49-F238E27FC236}">
                <a16:creationId xmlns:a16="http://schemas.microsoft.com/office/drawing/2014/main" id="{B1F79C54-E1FA-B640-A529-97588D091785}"/>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3869170559"/>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ADBD4B-DD9E-1A47-978B-791A7D2D108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E999941-DDAF-3F4A-A023-02633C1C0E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7659BBFC-C670-7F43-8649-DF2EA084BED3}"/>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E688A4FE-BAF3-FC45-A1A4-D29C97AA435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A0D0514-2CD4-284B-B31A-6A2E8BEEEBB2}"/>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ED345425-E3E8-9C4D-8A9A-EE253146660D}"/>
              </a:ext>
            </a:extLst>
          </p:cNvPr>
          <p:cNvSpPr>
            <a:spLocks noGrp="1"/>
          </p:cNvSpPr>
          <p:nvPr>
            <p:ph type="dt" sz="half" idx="10"/>
          </p:nvPr>
        </p:nvSpPr>
        <p:spPr/>
        <p:txBody>
          <a:bodyPr/>
          <a:lstStyle/>
          <a:p>
            <a:pPr rtl="0"/>
            <a:r>
              <a:rPr lang="fr-FR" dirty="0"/>
              <a:t>1/02/20XX</a:t>
            </a:r>
          </a:p>
        </p:txBody>
      </p:sp>
      <p:sp>
        <p:nvSpPr>
          <p:cNvPr id="8" name="Espace réservé du pied de page 7">
            <a:extLst>
              <a:ext uri="{FF2B5EF4-FFF2-40B4-BE49-F238E27FC236}">
                <a16:creationId xmlns:a16="http://schemas.microsoft.com/office/drawing/2014/main" id="{C3FCEEF9-6CA3-B541-A39D-9F6FC8AC46E9}"/>
              </a:ext>
            </a:extLst>
          </p:cNvPr>
          <p:cNvSpPr>
            <a:spLocks noGrp="1"/>
          </p:cNvSpPr>
          <p:nvPr>
            <p:ph type="ftr" sz="quarter" idx="11"/>
          </p:nvPr>
        </p:nvSpPr>
        <p:spPr/>
        <p:txBody>
          <a:bodyPr/>
          <a:lstStyle/>
          <a:p>
            <a:pPr rtl="0"/>
            <a:r>
              <a:rPr lang="fr-FR" dirty="0"/>
              <a:t>Titre de la présentation</a:t>
            </a:r>
          </a:p>
        </p:txBody>
      </p:sp>
      <p:sp>
        <p:nvSpPr>
          <p:cNvPr id="9" name="Espace réservé du numéro de diapositive 8">
            <a:extLst>
              <a:ext uri="{FF2B5EF4-FFF2-40B4-BE49-F238E27FC236}">
                <a16:creationId xmlns:a16="http://schemas.microsoft.com/office/drawing/2014/main" id="{A2E47F2A-2D84-1E40-9331-928D042F41DD}"/>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3712391523"/>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5F71ED-D903-8B41-B2DB-78A8C8190540}"/>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3E1FA27C-0846-3048-9811-A1ADADDEA247}"/>
              </a:ext>
            </a:extLst>
          </p:cNvPr>
          <p:cNvSpPr>
            <a:spLocks noGrp="1"/>
          </p:cNvSpPr>
          <p:nvPr>
            <p:ph type="dt" sz="half" idx="10"/>
          </p:nvPr>
        </p:nvSpPr>
        <p:spPr/>
        <p:txBody>
          <a:bodyPr/>
          <a:lstStyle/>
          <a:p>
            <a:pPr rtl="0"/>
            <a:r>
              <a:rPr lang="fr-FR" dirty="0"/>
              <a:t>1/02/20XX</a:t>
            </a:r>
          </a:p>
        </p:txBody>
      </p:sp>
      <p:sp>
        <p:nvSpPr>
          <p:cNvPr id="4" name="Espace réservé du pied de page 3">
            <a:extLst>
              <a:ext uri="{FF2B5EF4-FFF2-40B4-BE49-F238E27FC236}">
                <a16:creationId xmlns:a16="http://schemas.microsoft.com/office/drawing/2014/main" id="{C6238ED4-AC34-1142-8113-2C8F00810178}"/>
              </a:ext>
            </a:extLst>
          </p:cNvPr>
          <p:cNvSpPr>
            <a:spLocks noGrp="1"/>
          </p:cNvSpPr>
          <p:nvPr>
            <p:ph type="ftr" sz="quarter" idx="11"/>
          </p:nvPr>
        </p:nvSpPr>
        <p:spPr/>
        <p:txBody>
          <a:bodyPr/>
          <a:lstStyle/>
          <a:p>
            <a:pPr rtl="0"/>
            <a:r>
              <a:rPr lang="fr-FR" dirty="0"/>
              <a:t>Titre de la présentation</a:t>
            </a:r>
          </a:p>
        </p:txBody>
      </p:sp>
      <p:sp>
        <p:nvSpPr>
          <p:cNvPr id="5" name="Espace réservé du numéro de diapositive 4">
            <a:extLst>
              <a:ext uri="{FF2B5EF4-FFF2-40B4-BE49-F238E27FC236}">
                <a16:creationId xmlns:a16="http://schemas.microsoft.com/office/drawing/2014/main" id="{F6E54BFC-D897-AB45-A080-E4499616FCD9}"/>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1886679487"/>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95355C91-B179-244E-A860-CCA94EE53CC4}"/>
              </a:ext>
            </a:extLst>
          </p:cNvPr>
          <p:cNvSpPr>
            <a:spLocks noGrp="1"/>
          </p:cNvSpPr>
          <p:nvPr>
            <p:ph type="dt" sz="half" idx="10"/>
          </p:nvPr>
        </p:nvSpPr>
        <p:spPr/>
        <p:txBody>
          <a:bodyPr/>
          <a:lstStyle/>
          <a:p>
            <a:pPr rtl="0"/>
            <a:r>
              <a:rPr lang="fr-FR" dirty="0"/>
              <a:t>1/02/20XX</a:t>
            </a:r>
          </a:p>
        </p:txBody>
      </p:sp>
      <p:sp>
        <p:nvSpPr>
          <p:cNvPr id="3" name="Espace réservé du pied de page 2">
            <a:extLst>
              <a:ext uri="{FF2B5EF4-FFF2-40B4-BE49-F238E27FC236}">
                <a16:creationId xmlns:a16="http://schemas.microsoft.com/office/drawing/2014/main" id="{823A40A6-2916-EE4B-8F77-1940191EB973}"/>
              </a:ext>
            </a:extLst>
          </p:cNvPr>
          <p:cNvSpPr>
            <a:spLocks noGrp="1"/>
          </p:cNvSpPr>
          <p:nvPr>
            <p:ph type="ftr" sz="quarter" idx="11"/>
          </p:nvPr>
        </p:nvSpPr>
        <p:spPr/>
        <p:txBody>
          <a:bodyPr/>
          <a:lstStyle/>
          <a:p>
            <a:pPr rtl="0"/>
            <a:r>
              <a:rPr lang="fr-FR" dirty="0"/>
              <a:t>Titre de la présentation</a:t>
            </a:r>
          </a:p>
        </p:txBody>
      </p:sp>
      <p:sp>
        <p:nvSpPr>
          <p:cNvPr id="4" name="Espace réservé du numéro de diapositive 3">
            <a:extLst>
              <a:ext uri="{FF2B5EF4-FFF2-40B4-BE49-F238E27FC236}">
                <a16:creationId xmlns:a16="http://schemas.microsoft.com/office/drawing/2014/main" id="{EC601B3D-3DB2-A04F-91B8-FF36C8D90594}"/>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245870304"/>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288F89-FC2C-E84D-9209-9F5F4987EDB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B2872AC2-8F07-3C4F-8061-CB42CBB46C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0EE4DF42-3117-6849-8C04-F6E2A174AE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831F572-4269-FD4E-9E7F-64E6AC03B07A}"/>
              </a:ext>
            </a:extLst>
          </p:cNvPr>
          <p:cNvSpPr>
            <a:spLocks noGrp="1"/>
          </p:cNvSpPr>
          <p:nvPr>
            <p:ph type="dt" sz="half" idx="10"/>
          </p:nvPr>
        </p:nvSpPr>
        <p:spPr/>
        <p:txBody>
          <a:bodyPr/>
          <a:lstStyle/>
          <a:p>
            <a:pPr rtl="0"/>
            <a:r>
              <a:rPr lang="fr-FR" dirty="0"/>
              <a:t>1/02/20XX</a:t>
            </a:r>
          </a:p>
        </p:txBody>
      </p:sp>
      <p:sp>
        <p:nvSpPr>
          <p:cNvPr id="6" name="Espace réservé du pied de page 5">
            <a:extLst>
              <a:ext uri="{FF2B5EF4-FFF2-40B4-BE49-F238E27FC236}">
                <a16:creationId xmlns:a16="http://schemas.microsoft.com/office/drawing/2014/main" id="{853B7610-9D1A-A440-B78C-0F5204F17BFC}"/>
              </a:ext>
            </a:extLst>
          </p:cNvPr>
          <p:cNvSpPr>
            <a:spLocks noGrp="1"/>
          </p:cNvSpPr>
          <p:nvPr>
            <p:ph type="ftr" sz="quarter" idx="11"/>
          </p:nvPr>
        </p:nvSpPr>
        <p:spPr/>
        <p:txBody>
          <a:bodyPr/>
          <a:lstStyle/>
          <a:p>
            <a:pPr rtl="0"/>
            <a:r>
              <a:rPr lang="fr-FR" dirty="0"/>
              <a:t>Titre de la présentation</a:t>
            </a:r>
          </a:p>
        </p:txBody>
      </p:sp>
      <p:sp>
        <p:nvSpPr>
          <p:cNvPr id="7" name="Espace réservé du numéro de diapositive 6">
            <a:extLst>
              <a:ext uri="{FF2B5EF4-FFF2-40B4-BE49-F238E27FC236}">
                <a16:creationId xmlns:a16="http://schemas.microsoft.com/office/drawing/2014/main" id="{FABF69A2-3F80-C84E-A8B2-799037E2730E}"/>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175151744"/>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2B196B0-7EFB-1644-9AEB-D691473A6F8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BD0E361-3CD8-A84D-843B-82FFD543C5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056EB73C-BC48-E14C-9476-B818C494AD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E500EF1-C414-344A-B0C0-2F6303D70569}"/>
              </a:ext>
            </a:extLst>
          </p:cNvPr>
          <p:cNvSpPr>
            <a:spLocks noGrp="1"/>
          </p:cNvSpPr>
          <p:nvPr>
            <p:ph type="dt" sz="half" idx="10"/>
          </p:nvPr>
        </p:nvSpPr>
        <p:spPr/>
        <p:txBody>
          <a:bodyPr/>
          <a:lstStyle/>
          <a:p>
            <a:pPr rtl="0"/>
            <a:r>
              <a:rPr lang="fr-FR" dirty="0"/>
              <a:t>1/02/20XX</a:t>
            </a:r>
          </a:p>
        </p:txBody>
      </p:sp>
      <p:sp>
        <p:nvSpPr>
          <p:cNvPr id="6" name="Espace réservé du pied de page 5">
            <a:extLst>
              <a:ext uri="{FF2B5EF4-FFF2-40B4-BE49-F238E27FC236}">
                <a16:creationId xmlns:a16="http://schemas.microsoft.com/office/drawing/2014/main" id="{E9B3AE1E-C4A3-3E4E-82AF-3E27131DC518}"/>
              </a:ext>
            </a:extLst>
          </p:cNvPr>
          <p:cNvSpPr>
            <a:spLocks noGrp="1"/>
          </p:cNvSpPr>
          <p:nvPr>
            <p:ph type="ftr" sz="quarter" idx="11"/>
          </p:nvPr>
        </p:nvSpPr>
        <p:spPr/>
        <p:txBody>
          <a:bodyPr/>
          <a:lstStyle/>
          <a:p>
            <a:endParaRPr lang="en-US" dirty="0"/>
          </a:p>
        </p:txBody>
      </p:sp>
      <p:sp>
        <p:nvSpPr>
          <p:cNvPr id="7" name="Espace réservé du numéro de diapositive 6">
            <a:extLst>
              <a:ext uri="{FF2B5EF4-FFF2-40B4-BE49-F238E27FC236}">
                <a16:creationId xmlns:a16="http://schemas.microsoft.com/office/drawing/2014/main" id="{3AB4485A-5E54-4A40-92EC-EE2ABAAB65E8}"/>
              </a:ext>
            </a:extLst>
          </p:cNvPr>
          <p:cNvSpPr>
            <a:spLocks noGrp="1"/>
          </p:cNvSpPr>
          <p:nvPr>
            <p:ph type="sldNum" sz="quarter" idx="12"/>
          </p:nvPr>
        </p:nvSpPr>
        <p:spPr/>
        <p:txBody>
          <a:body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883566755"/>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F5A428B-5F79-5B4D-B422-BFE9E37A8A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F9910D9-4E2D-6B46-9C9E-0079E33664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3E5AA3A-C3CA-B946-9CDC-2B8CF4786C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r>
              <a:rPr lang="fr-FR" dirty="0"/>
              <a:t>1/02/20XX</a:t>
            </a:r>
          </a:p>
        </p:txBody>
      </p:sp>
      <p:sp>
        <p:nvSpPr>
          <p:cNvPr id="5" name="Espace réservé du pied de page 4">
            <a:extLst>
              <a:ext uri="{FF2B5EF4-FFF2-40B4-BE49-F238E27FC236}">
                <a16:creationId xmlns:a16="http://schemas.microsoft.com/office/drawing/2014/main" id="{4073E6D7-1909-5348-B78C-F8BC157754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r>
              <a:rPr lang="fr-FR" dirty="0"/>
              <a:t>Titre de la présentation</a:t>
            </a:r>
          </a:p>
        </p:txBody>
      </p:sp>
      <p:sp>
        <p:nvSpPr>
          <p:cNvPr id="6" name="Espace réservé du numéro de diapositive 5">
            <a:extLst>
              <a:ext uri="{FF2B5EF4-FFF2-40B4-BE49-F238E27FC236}">
                <a16:creationId xmlns:a16="http://schemas.microsoft.com/office/drawing/2014/main" id="{C5FF2D6D-0546-2149-9FBC-65D9E5775F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FAEF9944-A4F6-4C59-AEBD-678D6480B8EA}" type="slidenum">
              <a:rPr lang="fr-FR" smtClean="0"/>
              <a:pPr rtl="0"/>
              <a:t>‹N°›</a:t>
            </a:fld>
            <a:endParaRPr lang="fr-FR" dirty="0"/>
          </a:p>
        </p:txBody>
      </p:sp>
    </p:spTree>
    <p:extLst>
      <p:ext uri="{BB962C8B-B14F-4D97-AF65-F5344CB8AC3E}">
        <p14:creationId xmlns:p14="http://schemas.microsoft.com/office/powerpoint/2010/main" val="2929305396"/>
      </p:ext>
    </p:extLst>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83" r:id="rId16"/>
    <p:sldLayoutId id="2147483986" r:id="rId17"/>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9.xml"/><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0.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1.xml"/><Relationship Id="rId1" Type="http://schemas.openxmlformats.org/officeDocument/2006/relationships/slideLayout" Target="../slideLayouts/slideLayout16.xml"/></Relationships>
</file>

<file path=ppt/slides/_rels/slide10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2.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3" Type="http://schemas.openxmlformats.org/officeDocument/2006/relationships/hyperlink" Target="https://yard.onl/sitelycee/cours/html5css3/_debut.html?Unlienversuneancre.html" TargetMode="External"/><Relationship Id="rId7" Type="http://schemas.openxmlformats.org/officeDocument/2006/relationships/image" Target="../media/image6.png"/><Relationship Id="rId2" Type="http://schemas.openxmlformats.org/officeDocument/2006/relationships/notesSlide" Target="../notesSlides/notesSlide103.xml"/><Relationship Id="rId1" Type="http://schemas.openxmlformats.org/officeDocument/2006/relationships/slideLayout" Target="../slideLayouts/slideLayout16.xml"/><Relationship Id="rId6" Type="http://schemas.openxmlformats.org/officeDocument/2006/relationships/hyperlink" Target="https://www.alsacreations.com/tutoriels" TargetMode="External"/><Relationship Id="rId5" Type="http://schemas.openxmlformats.org/officeDocument/2006/relationships/hyperlink" Target="https://www.w3schools.com/" TargetMode="External"/><Relationship Id="rId4" Type="http://schemas.openxmlformats.org/officeDocument/2006/relationships/hyperlink" Target="https://yard.onl/sitelycee/cours/html5css3/Mmento.html" TargetMode="External"/></Relationships>
</file>

<file path=ppt/slides/_rels/slide105.xml.rels><?xml version="1.0" encoding="UTF-8" standalone="yes"?>
<Relationships xmlns="http://schemas.openxmlformats.org/package/2006/relationships"><Relationship Id="rId3" Type="http://schemas.openxmlformats.org/officeDocument/2006/relationships/hyperlink" Target="https://www.w3schools.com/js/DEFAULT.asp" TargetMode="External"/><Relationship Id="rId2" Type="http://schemas.openxmlformats.org/officeDocument/2006/relationships/notesSlide" Target="../notesSlides/notesSlide104.xml"/><Relationship Id="rId1" Type="http://schemas.openxmlformats.org/officeDocument/2006/relationships/slideLayout" Target="../slideLayouts/slideLayout16.xml"/><Relationship Id="rId4" Type="http://schemas.openxmlformats.org/officeDocument/2006/relationships/image" Target="../media/image6.png"/></Relationships>
</file>

<file path=ppt/slides/_rels/slide106.xml.rels><?xml version="1.0" encoding="UTF-8" standalone="yes"?>
<Relationships xmlns="http://schemas.openxmlformats.org/package/2006/relationships"><Relationship Id="rId3" Type="http://schemas.openxmlformats.org/officeDocument/2006/relationships/hyperlink" Target="https://www.numerique.gouv.fr/publications/rgaa-accessibilite/" TargetMode="External"/><Relationship Id="rId2" Type="http://schemas.openxmlformats.org/officeDocument/2006/relationships/notesSlide" Target="../notesSlides/notesSlide105.xml"/><Relationship Id="rId1" Type="http://schemas.openxmlformats.org/officeDocument/2006/relationships/slideLayout" Target="../slideLayouts/slideLayout16.xml"/><Relationship Id="rId5" Type="http://schemas.openxmlformats.org/officeDocument/2006/relationships/hyperlink" Target="https://www.cnil.fr/fr/rgpd-de-quoi-parle-t-on" TargetMode="External"/><Relationship Id="rId4" Type="http://schemas.openxmlformats.org/officeDocument/2006/relationships/image" Target="../media/image6.png"/></Relationships>
</file>

<file path=ppt/slides/_rels/slide10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6.xml"/><Relationship Id="rId1" Type="http://schemas.openxmlformats.org/officeDocument/2006/relationships/slideLayout" Target="../slideLayouts/slideLayout16.xml"/><Relationship Id="rId5" Type="http://schemas.openxmlformats.org/officeDocument/2006/relationships/image" Target="../media/image9.svg"/><Relationship Id="rId4" Type="http://schemas.openxmlformats.org/officeDocument/2006/relationships/image" Target="../media/image8.png"/></Relationships>
</file>

<file path=ppt/slides/_rels/slide10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7.xml"/><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8.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9.xml"/><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0.xml"/><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1.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1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2.xml"/><Relationship Id="rId1" Type="http://schemas.openxmlformats.org/officeDocument/2006/relationships/slideLayout" Target="../slideLayouts/slideLayout16.xml"/><Relationship Id="rId4" Type="http://schemas.openxmlformats.org/officeDocument/2006/relationships/image" Target="../media/image38.png"/></Relationships>
</file>

<file path=ppt/slides/_rels/slide1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4.xml"/><Relationship Id="rId1" Type="http://schemas.openxmlformats.org/officeDocument/2006/relationships/slideLayout" Target="../slideLayouts/slideLayout16.xml"/><Relationship Id="rId4" Type="http://schemas.openxmlformats.org/officeDocument/2006/relationships/image" Target="../media/image39.png"/></Relationships>
</file>

<file path=ppt/slides/_rels/slide1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5.xml"/><Relationship Id="rId1" Type="http://schemas.openxmlformats.org/officeDocument/2006/relationships/slideLayout" Target="../slideLayouts/slideLayout16.xml"/><Relationship Id="rId4" Type="http://schemas.openxmlformats.org/officeDocument/2006/relationships/image" Target="../media/image40.png"/></Relationships>
</file>

<file path=ppt/slides/_rels/slide1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6.xml"/><Relationship Id="rId1" Type="http://schemas.openxmlformats.org/officeDocument/2006/relationships/slideLayout" Target="../slideLayouts/slideLayout16.xml"/><Relationship Id="rId4" Type="http://schemas.openxmlformats.org/officeDocument/2006/relationships/image" Target="../media/image41.png"/></Relationships>
</file>

<file path=ppt/slides/_rels/slide1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7.xml"/><Relationship Id="rId1" Type="http://schemas.openxmlformats.org/officeDocument/2006/relationships/slideLayout" Target="../slideLayouts/slideLayout16.xml"/><Relationship Id="rId4" Type="http://schemas.openxmlformats.org/officeDocument/2006/relationships/image" Target="../media/image42.png"/></Relationships>
</file>

<file path=ppt/slides/_rels/slide1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8.xml"/><Relationship Id="rId1" Type="http://schemas.openxmlformats.org/officeDocument/2006/relationships/slideLayout" Target="../slideLayouts/slideLayout16.xml"/><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9.xml"/><Relationship Id="rId1" Type="http://schemas.openxmlformats.org/officeDocument/2006/relationships/slideLayout" Target="../slideLayouts/slideLayout16.xml"/><Relationship Id="rId4" Type="http://schemas.openxmlformats.org/officeDocument/2006/relationships/image" Target="../media/image44.png"/></Relationships>
</file>

<file path=ppt/slides/_rels/slide1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0.xml"/><Relationship Id="rId1" Type="http://schemas.openxmlformats.org/officeDocument/2006/relationships/slideLayout" Target="../slideLayouts/slideLayout16.xml"/><Relationship Id="rId4" Type="http://schemas.openxmlformats.org/officeDocument/2006/relationships/image" Target="../media/image45.png"/></Relationships>
</file>

<file path=ppt/slides/_rels/slide1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1.xml"/><Relationship Id="rId1" Type="http://schemas.openxmlformats.org/officeDocument/2006/relationships/slideLayout" Target="../slideLayouts/slideLayout16.xml"/></Relationships>
</file>

<file path=ppt/slides/_rels/slide1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2.xml"/><Relationship Id="rId1" Type="http://schemas.openxmlformats.org/officeDocument/2006/relationships/slideLayout" Target="../slideLayouts/slideLayout16.xml"/><Relationship Id="rId4" Type="http://schemas.openxmlformats.org/officeDocument/2006/relationships/image" Target="../media/image46.png"/></Relationships>
</file>

<file path=ppt/slides/_rels/slide1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3.xml"/><Relationship Id="rId1" Type="http://schemas.openxmlformats.org/officeDocument/2006/relationships/slideLayout" Target="../slideLayouts/slideLayout16.xml"/><Relationship Id="rId4" Type="http://schemas.openxmlformats.org/officeDocument/2006/relationships/image" Target="../media/image47.png"/></Relationships>
</file>

<file path=ppt/slides/_rels/slide1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4.xml"/><Relationship Id="rId1" Type="http://schemas.openxmlformats.org/officeDocument/2006/relationships/slideLayout" Target="../slideLayouts/slideLayout16.xml"/><Relationship Id="rId4" Type="http://schemas.openxmlformats.org/officeDocument/2006/relationships/image" Target="../media/image48.png"/></Relationships>
</file>

<file path=ppt/slides/_rels/slide1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5.xml"/><Relationship Id="rId1" Type="http://schemas.openxmlformats.org/officeDocument/2006/relationships/slideLayout" Target="../slideLayouts/slideLayout16.xml"/><Relationship Id="rId4" Type="http://schemas.openxmlformats.org/officeDocument/2006/relationships/image" Target="../media/image49.png"/></Relationships>
</file>

<file path=ppt/slides/_rels/slide1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6.xml"/><Relationship Id="rId1" Type="http://schemas.openxmlformats.org/officeDocument/2006/relationships/slideLayout" Target="../slideLayouts/slideLayout16.xml"/><Relationship Id="rId4" Type="http://schemas.openxmlformats.org/officeDocument/2006/relationships/image" Target="../media/image50.png"/></Relationships>
</file>

<file path=ppt/slides/_rels/slide1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7.xml"/><Relationship Id="rId1" Type="http://schemas.openxmlformats.org/officeDocument/2006/relationships/slideLayout" Target="../slideLayouts/slideLayout16.xml"/><Relationship Id="rId4" Type="http://schemas.openxmlformats.org/officeDocument/2006/relationships/image" Target="../media/image51.png"/></Relationships>
</file>

<file path=ppt/slides/_rels/slide1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8.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9.xml"/><Relationship Id="rId1" Type="http://schemas.openxmlformats.org/officeDocument/2006/relationships/slideLayout" Target="../slideLayouts/slideLayout16.xml"/><Relationship Id="rId4" Type="http://schemas.openxmlformats.org/officeDocument/2006/relationships/image" Target="../media/image52.png"/></Relationships>
</file>

<file path=ppt/slides/_rels/slide1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0.xml"/><Relationship Id="rId1" Type="http://schemas.openxmlformats.org/officeDocument/2006/relationships/slideLayout" Target="../slideLayouts/slideLayout16.xml"/><Relationship Id="rId5" Type="http://schemas.openxmlformats.org/officeDocument/2006/relationships/image" Target="../media/image54.png"/><Relationship Id="rId4" Type="http://schemas.openxmlformats.org/officeDocument/2006/relationships/image" Target="../media/image53.png"/></Relationships>
</file>

<file path=ppt/slides/_rels/slide1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1.xml"/><Relationship Id="rId1" Type="http://schemas.openxmlformats.org/officeDocument/2006/relationships/slideLayout" Target="../slideLayouts/slideLayout16.xml"/><Relationship Id="rId4" Type="http://schemas.openxmlformats.org/officeDocument/2006/relationships/image" Target="../media/image55.png"/></Relationships>
</file>

<file path=ppt/slides/_rels/slide1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2.xml"/><Relationship Id="rId1" Type="http://schemas.openxmlformats.org/officeDocument/2006/relationships/slideLayout" Target="../slideLayouts/slideLayout16.xml"/><Relationship Id="rId4" Type="http://schemas.openxmlformats.org/officeDocument/2006/relationships/image" Target="../media/image56.png"/></Relationships>
</file>

<file path=ppt/slides/_rels/slide1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3.xml"/><Relationship Id="rId1" Type="http://schemas.openxmlformats.org/officeDocument/2006/relationships/slideLayout" Target="../slideLayouts/slideLayout16.xml"/></Relationships>
</file>

<file path=ppt/slides/_rels/slide1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4.xml"/><Relationship Id="rId1" Type="http://schemas.openxmlformats.org/officeDocument/2006/relationships/slideLayout" Target="../slideLayouts/slideLayout16.xml"/><Relationship Id="rId4" Type="http://schemas.openxmlformats.org/officeDocument/2006/relationships/image" Target="../media/image57.png"/></Relationships>
</file>

<file path=ppt/slides/_rels/slide1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5.xml"/><Relationship Id="rId1" Type="http://schemas.openxmlformats.org/officeDocument/2006/relationships/slideLayout" Target="../slideLayouts/slideLayout16.xml"/><Relationship Id="rId4" Type="http://schemas.openxmlformats.org/officeDocument/2006/relationships/image" Target="../media/image58.png"/></Relationships>
</file>

<file path=ppt/slides/_rels/slide1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6.xml"/><Relationship Id="rId1" Type="http://schemas.openxmlformats.org/officeDocument/2006/relationships/slideLayout" Target="../slideLayouts/slideLayout16.xml"/></Relationships>
</file>

<file path=ppt/slides/_rels/slide1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7.xml"/><Relationship Id="rId1" Type="http://schemas.openxmlformats.org/officeDocument/2006/relationships/slideLayout" Target="../slideLayouts/slideLayout16.xml"/></Relationships>
</file>

<file path=ppt/slides/_rels/slide1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8.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hyperlink" Target="http://www.python.org/" TargetMode="External"/><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6.png"/></Relationships>
</file>

<file path=ppt/slides/_rels/slide1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9.xml"/><Relationship Id="rId1" Type="http://schemas.openxmlformats.org/officeDocument/2006/relationships/slideLayout" Target="../slideLayouts/slideLayout16.xml"/><Relationship Id="rId4" Type="http://schemas.openxmlformats.org/officeDocument/2006/relationships/image" Target="../media/image59.png"/></Relationships>
</file>

<file path=ppt/slides/_rels/slide1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0.xml"/><Relationship Id="rId1" Type="http://schemas.openxmlformats.org/officeDocument/2006/relationships/slideLayout" Target="../slideLayouts/slideLayout16.xml"/></Relationships>
</file>

<file path=ppt/slides/_rels/slide14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1.xml"/><Relationship Id="rId1" Type="http://schemas.openxmlformats.org/officeDocument/2006/relationships/slideLayout" Target="../slideLayouts/slideLayout15.xml"/></Relationships>
</file>

<file path=ppt/slides/_rels/slide1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2.xml"/><Relationship Id="rId1" Type="http://schemas.openxmlformats.org/officeDocument/2006/relationships/slideLayout" Target="../slideLayouts/slideLayout16.xml"/></Relationships>
</file>

<file path=ppt/slides/_rels/slide1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3.xml"/><Relationship Id="rId1" Type="http://schemas.openxmlformats.org/officeDocument/2006/relationships/slideLayout" Target="../slideLayouts/slideLayout16.xml"/><Relationship Id="rId4" Type="http://schemas.openxmlformats.org/officeDocument/2006/relationships/image" Target="../media/image60.png"/></Relationships>
</file>

<file path=ppt/slides/_rels/slide1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4.xml"/><Relationship Id="rId1" Type="http://schemas.openxmlformats.org/officeDocument/2006/relationships/slideLayout" Target="../slideLayouts/slideLayout16.xml"/><Relationship Id="rId5" Type="http://schemas.openxmlformats.org/officeDocument/2006/relationships/image" Target="../media/image62.png"/><Relationship Id="rId4" Type="http://schemas.openxmlformats.org/officeDocument/2006/relationships/image" Target="../media/image61.png"/></Relationships>
</file>

<file path=ppt/slides/_rels/slide1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5.xml"/><Relationship Id="rId1" Type="http://schemas.openxmlformats.org/officeDocument/2006/relationships/slideLayout" Target="../slideLayouts/slideLayout16.xml"/></Relationships>
</file>

<file path=ppt/slides/_rels/slide1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6.xml"/><Relationship Id="rId1" Type="http://schemas.openxmlformats.org/officeDocument/2006/relationships/slideLayout" Target="../slideLayouts/slideLayout16.xml"/></Relationships>
</file>

<file path=ppt/slides/_rels/slide1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7.xml"/><Relationship Id="rId1" Type="http://schemas.openxmlformats.org/officeDocument/2006/relationships/slideLayout" Target="../slideLayouts/slideLayout16.xml"/></Relationships>
</file>

<file path=ppt/slides/_rels/slide1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8.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hyperlink" Target="http://www.wxpython.org/" TargetMode="External"/><Relationship Id="rId7"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hyperlink" Target="http://www.sqlalchemy.org/" TargetMode="External"/></Relationships>
</file>

<file path=ppt/slides/_rels/slide1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9.xml"/><Relationship Id="rId1" Type="http://schemas.openxmlformats.org/officeDocument/2006/relationships/slideLayout" Target="../slideLayouts/slideLayout16.xml"/><Relationship Id="rId4" Type="http://schemas.openxmlformats.org/officeDocument/2006/relationships/image" Target="../media/image62.png"/></Relationships>
</file>

<file path=ppt/slides/_rels/slide1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0.xml"/><Relationship Id="rId1" Type="http://schemas.openxmlformats.org/officeDocument/2006/relationships/slideLayout" Target="../slideLayouts/slideLayout16.xml"/></Relationships>
</file>

<file path=ppt/slides/_rels/slide1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1.xml"/><Relationship Id="rId1" Type="http://schemas.openxmlformats.org/officeDocument/2006/relationships/slideLayout" Target="../slideLayouts/slideLayout16.xml"/></Relationships>
</file>

<file path=ppt/slides/_rels/slide1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2.xml"/><Relationship Id="rId1" Type="http://schemas.openxmlformats.org/officeDocument/2006/relationships/slideLayout" Target="../slideLayouts/slideLayout16.xml"/></Relationships>
</file>

<file path=ppt/slides/_rels/slide1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3.xml"/><Relationship Id="rId1" Type="http://schemas.openxmlformats.org/officeDocument/2006/relationships/slideLayout" Target="../slideLayouts/slideLayout16.xml"/></Relationships>
</file>

<file path=ppt/slides/_rels/slide1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4.xml"/><Relationship Id="rId1" Type="http://schemas.openxmlformats.org/officeDocument/2006/relationships/slideLayout" Target="../slideLayouts/slideLayout16.xml"/></Relationships>
</file>

<file path=ppt/slides/_rels/slide1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5.xml"/><Relationship Id="rId1" Type="http://schemas.openxmlformats.org/officeDocument/2006/relationships/slideLayout" Target="../slideLayouts/slideLayout16.xml"/><Relationship Id="rId4" Type="http://schemas.openxmlformats.org/officeDocument/2006/relationships/image" Target="../media/image63.png"/></Relationships>
</file>

<file path=ppt/slides/_rels/slide1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6.xml"/><Relationship Id="rId1" Type="http://schemas.openxmlformats.org/officeDocument/2006/relationships/slideLayout" Target="../slideLayouts/slideLayout16.xml"/></Relationships>
</file>

<file path=ppt/slides/_rels/slide1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7.xml"/><Relationship Id="rId1" Type="http://schemas.openxmlformats.org/officeDocument/2006/relationships/slideLayout" Target="../slideLayouts/slideLayout16.xml"/></Relationships>
</file>

<file path=ppt/slides/_rels/slide1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8.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hyperlink" Target="https://cours.artymon.com/python/syntaxe.html" TargetMode="External"/><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image" Target="../media/image6.png"/></Relationships>
</file>

<file path=ppt/slides/_rels/slide1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9.xml"/><Relationship Id="rId1" Type="http://schemas.openxmlformats.org/officeDocument/2006/relationships/slideLayout" Target="../slideLayouts/slideLayout16.xml"/></Relationships>
</file>

<file path=ppt/slides/_rels/slide1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0.xml"/><Relationship Id="rId1" Type="http://schemas.openxmlformats.org/officeDocument/2006/relationships/slideLayout" Target="../slideLayouts/slideLayout16.xml"/></Relationships>
</file>

<file path=ppt/slides/_rels/slide1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1.xml"/><Relationship Id="rId1" Type="http://schemas.openxmlformats.org/officeDocument/2006/relationships/slideLayout" Target="../slideLayouts/slideLayout16.xml"/></Relationships>
</file>

<file path=ppt/slides/_rels/slide1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2.xml"/><Relationship Id="rId1" Type="http://schemas.openxmlformats.org/officeDocument/2006/relationships/slideLayout" Target="../slideLayouts/slideLayout16.xml"/></Relationships>
</file>

<file path=ppt/slides/_rels/slide1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3.xml"/><Relationship Id="rId1" Type="http://schemas.openxmlformats.org/officeDocument/2006/relationships/slideLayout" Target="../slideLayouts/slideLayout16.xml"/></Relationships>
</file>

<file path=ppt/slides/_rels/slide1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4.xml"/><Relationship Id="rId1" Type="http://schemas.openxmlformats.org/officeDocument/2006/relationships/slideLayout" Target="../slideLayouts/slideLayout16.xml"/></Relationships>
</file>

<file path=ppt/slides/_rels/slide1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5.xml"/><Relationship Id="rId1" Type="http://schemas.openxmlformats.org/officeDocument/2006/relationships/slideLayout" Target="../slideLayouts/slideLayout16.xml"/><Relationship Id="rId4" Type="http://schemas.openxmlformats.org/officeDocument/2006/relationships/image" Target="../media/image64.jpeg"/></Relationships>
</file>

<file path=ppt/slides/_rels/slide1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6.xml"/><Relationship Id="rId1" Type="http://schemas.openxmlformats.org/officeDocument/2006/relationships/slideLayout" Target="../slideLayouts/slideLayout16.xml"/></Relationships>
</file>

<file path=ppt/slides/_rels/slide1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7.xml"/><Relationship Id="rId1" Type="http://schemas.openxmlformats.org/officeDocument/2006/relationships/slideLayout" Target="../slideLayouts/slideLayout16.xml"/><Relationship Id="rId4" Type="http://schemas.openxmlformats.org/officeDocument/2006/relationships/image" Target="../media/image65.jpeg"/></Relationships>
</file>

<file path=ppt/slides/_rels/slide1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8.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10.jpeg"/></Relationships>
</file>

<file path=ppt/slides/_rels/slide1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9.xml"/><Relationship Id="rId1" Type="http://schemas.openxmlformats.org/officeDocument/2006/relationships/slideLayout" Target="../slideLayouts/slideLayout16.xml"/></Relationships>
</file>

<file path=ppt/slides/_rels/slide1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0.xml"/><Relationship Id="rId1" Type="http://schemas.openxmlformats.org/officeDocument/2006/relationships/slideLayout" Target="../slideLayouts/slideLayout16.xml"/></Relationships>
</file>

<file path=ppt/slides/_rels/slide1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1.xml"/><Relationship Id="rId1" Type="http://schemas.openxmlformats.org/officeDocument/2006/relationships/slideLayout" Target="../slideLayouts/slideLayout16.xml"/><Relationship Id="rId4" Type="http://schemas.openxmlformats.org/officeDocument/2006/relationships/image" Target="../media/image66.jpeg"/></Relationships>
</file>

<file path=ppt/slides/_rels/slide17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2.xml"/><Relationship Id="rId1" Type="http://schemas.openxmlformats.org/officeDocument/2006/relationships/slideLayout" Target="../slideLayouts/slideLayout16.xml"/><Relationship Id="rId5" Type="http://schemas.openxmlformats.org/officeDocument/2006/relationships/image" Target="../media/image9.svg"/><Relationship Id="rId4" Type="http://schemas.openxmlformats.org/officeDocument/2006/relationships/image" Target="../media/image8.png"/></Relationships>
</file>

<file path=ppt/slides/_rels/slide17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3.xml"/><Relationship Id="rId1" Type="http://schemas.openxmlformats.org/officeDocument/2006/relationships/slideLayout" Target="../slideLayouts/slideLayout17.xml"/><Relationship Id="rId4" Type="http://schemas.openxmlformats.org/officeDocument/2006/relationships/image" Target="../media/image67.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hyperlink" Target="https://www.python.or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hyperlink" Target="https://pypi.org/" TargetMode="External"/><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hyperlink" Target="https://cours.artymon.com/python/structuration_code.html" TargetMode="External"/><Relationship Id="rId2" Type="http://schemas.openxmlformats.org/officeDocument/2006/relationships/notesSlide" Target="../notesSlides/notesSlide22.xml"/><Relationship Id="rId1"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hyperlink" Target="https://docs.python.org/3/library/os.html" TargetMode="External"/><Relationship Id="rId4" Type="http://schemas.openxmlformats.org/officeDocument/2006/relationships/hyperlink" Target="https://docs.python.org/3/library/functions.html#open"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6.xml"/><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6.xml"/><Relationship Id="rId5" Type="http://schemas.openxmlformats.org/officeDocument/2006/relationships/hyperlink" Target="http://info.cern.ch/" TargetMode="External"/><Relationship Id="rId4" Type="http://schemas.openxmlformats.org/officeDocument/2006/relationships/hyperlink" Target="https://www.astuces-aide-informatique.info/7209/url-definition"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16.xml"/><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hyperlink" Target="https://fr.wikipedia.org/wiki/1995" TargetMode="External"/><Relationship Id="rId3" Type="http://schemas.openxmlformats.org/officeDocument/2006/relationships/image" Target="../media/image6.png"/><Relationship Id="rId7" Type="http://schemas.openxmlformats.org/officeDocument/2006/relationships/hyperlink" Target="https://fr.wikipedia.org/wiki/Routage" TargetMode="External"/><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hyperlink" Target="https://fr.wikipedia.org/wiki/Arm%C3%A9e_am%C3%A9ricaine" TargetMode="External"/><Relationship Id="rId5" Type="http://schemas.openxmlformats.org/officeDocument/2006/relationships/hyperlink" Target="https://fr.wikipedia.org/w/index.php?title=MILNET&amp;action=edit&amp;redlink=1" TargetMode="External"/><Relationship Id="rId4" Type="http://schemas.openxmlformats.org/officeDocument/2006/relationships/hyperlink" Target="https://fr.wikipedia.org/wiki/1989"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6.xml"/><Relationship Id="rId5" Type="http://schemas.openxmlformats.org/officeDocument/2006/relationships/image" Target="../media/image16.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6.xml"/><Relationship Id="rId5" Type="http://schemas.openxmlformats.org/officeDocument/2006/relationships/image" Target="../media/image19.png"/><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16.xml"/><Relationship Id="rId5" Type="http://schemas.openxmlformats.org/officeDocument/2006/relationships/image" Target="../media/image21.png"/><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16.xml"/><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16.xml"/><Relationship Id="rId4" Type="http://schemas.openxmlformats.org/officeDocument/2006/relationships/hyperlink" Target="https://www.qwant.com/?client=ext-chrome-sb&amp;q=test&amp;t=web"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hyperlink" Target="https://www-ensibs.univ-ubs.fr/fr/index.html" TargetMode="External"/><Relationship Id="rId2" Type="http://schemas.openxmlformats.org/officeDocument/2006/relationships/notesSlide" Target="../notesSlides/notesSlide44.xml"/><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16.xml"/><Relationship Id="rId5" Type="http://schemas.openxmlformats.org/officeDocument/2006/relationships/image" Target="../media/image9.svg"/><Relationship Id="rId4"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16.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23.png"/></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16.xml"/><Relationship Id="rId4" Type="http://schemas.openxmlformats.org/officeDocument/2006/relationships/image" Target="../media/image24.png"/></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0.xml"/><Relationship Id="rId1" Type="http://schemas.openxmlformats.org/officeDocument/2006/relationships/slideLayout" Target="../slideLayouts/slideLayout16.xml"/><Relationship Id="rId4" Type="http://schemas.openxmlformats.org/officeDocument/2006/relationships/hyperlink" Target="https://www.w3schools.com/tags/default.asp"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1.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3.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customXml" Target="../ink/ink1.xml"/><Relationship Id="rId4" Type="http://schemas.openxmlformats.org/officeDocument/2006/relationships/image" Target="../media/image25.png"/></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6.png"/><Relationship Id="rId7" Type="http://schemas.openxmlformats.org/officeDocument/2006/relationships/customXml" Target="../ink/ink3.xml"/><Relationship Id="rId2" Type="http://schemas.openxmlformats.org/officeDocument/2006/relationships/notesSlide" Target="../notesSlides/notesSlide65.xml"/><Relationship Id="rId1" Type="http://schemas.openxmlformats.org/officeDocument/2006/relationships/slideLayout" Target="../slideLayouts/slideLayout16.xml"/><Relationship Id="rId6" Type="http://schemas.openxmlformats.org/officeDocument/2006/relationships/image" Target="../media/image27.png"/><Relationship Id="rId5" Type="http://schemas.openxmlformats.org/officeDocument/2006/relationships/customXml" Target="../ink/ink2.xml"/><Relationship Id="rId4" Type="http://schemas.openxmlformats.org/officeDocument/2006/relationships/image" Target="../media/image25.png"/></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6.png"/><Relationship Id="rId7" Type="http://schemas.openxmlformats.org/officeDocument/2006/relationships/customXml" Target="../ink/ink5.xml"/><Relationship Id="rId12" Type="http://schemas.openxmlformats.org/officeDocument/2006/relationships/image" Target="../media/image32.png"/><Relationship Id="rId2" Type="http://schemas.openxmlformats.org/officeDocument/2006/relationships/notesSlide" Target="../notesSlides/notesSlide67.xml"/><Relationship Id="rId1" Type="http://schemas.openxmlformats.org/officeDocument/2006/relationships/slideLayout" Target="../slideLayouts/slideLayout16.xml"/><Relationship Id="rId6" Type="http://schemas.openxmlformats.org/officeDocument/2006/relationships/image" Target="../media/image29.png"/><Relationship Id="rId11" Type="http://schemas.openxmlformats.org/officeDocument/2006/relationships/customXml" Target="../ink/ink7.xml"/><Relationship Id="rId5" Type="http://schemas.openxmlformats.org/officeDocument/2006/relationships/customXml" Target="../ink/ink4.xml"/><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customXml" Target="../ink/ink6.xml"/></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6.png"/><Relationship Id="rId7" Type="http://schemas.openxmlformats.org/officeDocument/2006/relationships/customXml" Target="../ink/ink9.xml"/><Relationship Id="rId2" Type="http://schemas.openxmlformats.org/officeDocument/2006/relationships/notesSlide" Target="../notesSlides/notesSlide69.xml"/><Relationship Id="rId1" Type="http://schemas.openxmlformats.org/officeDocument/2006/relationships/slideLayout" Target="../slideLayouts/slideLayout16.xml"/><Relationship Id="rId6" Type="http://schemas.openxmlformats.org/officeDocument/2006/relationships/image" Target="../media/image33.png"/><Relationship Id="rId5" Type="http://schemas.openxmlformats.org/officeDocument/2006/relationships/customXml" Target="../ink/ink8.xml"/><Relationship Id="rId4" Type="http://schemas.openxmlformats.org/officeDocument/2006/relationships/image" Target="../media/image25.png"/></Relationships>
</file>

<file path=ppt/slides/_rels/slide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hyperlink" Target="https://www.qwant.com/?l=fr" TargetMode="External"/><Relationship Id="rId7" Type="http://schemas.openxmlformats.org/officeDocument/2006/relationships/image" Target="../media/image9.svg"/><Relationship Id="rId2" Type="http://schemas.openxmlformats.org/officeDocument/2006/relationships/notesSlide" Target="../notesSlides/notesSlide72.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hyperlink" Target="https://fr.wikipedia.org/wiki/Wikip%C3%A9dia:Accueil_principal" TargetMode="External"/></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3.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6.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8.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9.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0.xml"/><Relationship Id="rId1" Type="http://schemas.openxmlformats.org/officeDocument/2006/relationships/slideLayout" Target="../slideLayouts/slideLayout16.xml"/><Relationship Id="rId4" Type="http://schemas.openxmlformats.org/officeDocument/2006/relationships/image" Target="../media/image35.png"/></Relationships>
</file>

<file path=ppt/slides/_rels/slide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3.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5.xml"/><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6.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7.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8.xml"/><Relationship Id="rId1" Type="http://schemas.openxmlformats.org/officeDocument/2006/relationships/slideLayout" Target="../slideLayouts/slideLayout16.xml"/><Relationship Id="rId5" Type="http://schemas.openxmlformats.org/officeDocument/2006/relationships/image" Target="../media/image9.sv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9.xml"/><Relationship Id="rId1" Type="http://schemas.openxmlformats.org/officeDocument/2006/relationships/slideLayout" Target="../slideLayouts/slideLayout16.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36.png"/></Relationships>
</file>

<file path=ppt/slides/_rels/slide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0.xml"/><Relationship Id="rId1" Type="http://schemas.openxmlformats.org/officeDocument/2006/relationships/slideLayout" Target="../slideLayouts/slideLayout16.xml"/><Relationship Id="rId5" Type="http://schemas.openxmlformats.org/officeDocument/2006/relationships/image" Target="../media/image9.svg"/><Relationship Id="rId4" Type="http://schemas.openxmlformats.org/officeDocument/2006/relationships/image" Target="../media/image8.png"/></Relationships>
</file>

<file path=ppt/slides/_rels/slide9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1.xml"/><Relationship Id="rId1" Type="http://schemas.openxmlformats.org/officeDocument/2006/relationships/slideLayout" Target="../slideLayouts/slideLayout16.xml"/><Relationship Id="rId5" Type="http://schemas.openxmlformats.org/officeDocument/2006/relationships/image" Target="../media/image9.svg"/><Relationship Id="rId4" Type="http://schemas.openxmlformats.org/officeDocument/2006/relationships/image" Target="../media/image8.png"/></Relationships>
</file>

<file path=ppt/slides/_rels/slide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5.xml"/><Relationship Id="rId1" Type="http://schemas.openxmlformats.org/officeDocument/2006/relationships/slideLayout" Target="../slideLayouts/slideLayout16.xml"/><Relationship Id="rId4" Type="http://schemas.openxmlformats.org/officeDocument/2006/relationships/image" Target="../media/image10.jpeg"/></Relationships>
</file>

<file path=ppt/slides/_rels/slide9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6.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7.xml"/><Relationship Id="rId1" Type="http://schemas.openxmlformats.org/officeDocument/2006/relationships/slideLayout" Target="../slideLayouts/slideLayout16.xml"/></Relationships>
</file>

<file path=ppt/slides/_rels/slide9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0814B6A3-5F3E-4909-8ED5-87FE82492264}"/>
              </a:ext>
            </a:extLst>
          </p:cNvPr>
          <p:cNvSpPr>
            <a:spLocks noGrp="1"/>
          </p:cNvSpPr>
          <p:nvPr>
            <p:ph type="ctrTitle"/>
          </p:nvPr>
        </p:nvSpPr>
        <p:spPr>
          <a:xfrm>
            <a:off x="1628775" y="1057275"/>
            <a:ext cx="5122545" cy="2173288"/>
          </a:xfrm>
        </p:spPr>
        <p:txBody>
          <a:bodyPr vert="horz" lIns="109728" tIns="109728" rIns="109728" bIns="91440" rtlCol="0" anchor="ctr">
            <a:normAutofit fontScale="90000"/>
          </a:bodyPr>
          <a:lstStyle/>
          <a:p>
            <a:pPr rtl="0"/>
            <a:r>
              <a:rPr lang="fr-FR" dirty="0"/>
              <a:t>Développements, WEB et base de données</a:t>
            </a:r>
          </a:p>
        </p:txBody>
      </p:sp>
      <p:sp>
        <p:nvSpPr>
          <p:cNvPr id="8" name="Sous-titre 7">
            <a:extLst>
              <a:ext uri="{FF2B5EF4-FFF2-40B4-BE49-F238E27FC236}">
                <a16:creationId xmlns:a16="http://schemas.microsoft.com/office/drawing/2014/main" id="{4B0552E2-3F84-4A73-A16B-C54043C663D5}"/>
              </a:ext>
            </a:extLst>
          </p:cNvPr>
          <p:cNvSpPr>
            <a:spLocks noGrp="1"/>
          </p:cNvSpPr>
          <p:nvPr>
            <p:ph type="subTitle" idx="1"/>
          </p:nvPr>
        </p:nvSpPr>
        <p:spPr/>
        <p:txBody>
          <a:bodyPr vert="horz" lIns="109728" tIns="109728" rIns="109728" bIns="91440" rtlCol="0" anchor="t">
            <a:normAutofit/>
          </a:bodyPr>
          <a:lstStyle/>
          <a:p>
            <a:pPr rtl="0"/>
            <a:r>
              <a:rPr lang="fr-FR" dirty="0"/>
              <a:t>Nicolas Perrier</a:t>
            </a:r>
          </a:p>
        </p:txBody>
      </p:sp>
      <p:sp>
        <p:nvSpPr>
          <p:cNvPr id="6" name="Espace réservé du pied de page 5">
            <a:extLst>
              <a:ext uri="{FF2B5EF4-FFF2-40B4-BE49-F238E27FC236}">
                <a16:creationId xmlns:a16="http://schemas.microsoft.com/office/drawing/2014/main" id="{112A0352-7A16-48F0-9C66-57C647D319F8}"/>
              </a:ext>
            </a:extLst>
          </p:cNvPr>
          <p:cNvSpPr>
            <a:spLocks noGrp="1"/>
          </p:cNvSpPr>
          <p:nvPr>
            <p:ph type="ftr" sz="quarter" idx="11"/>
          </p:nvPr>
        </p:nvSpPr>
        <p:spPr/>
        <p:txBody>
          <a:bodyPr rtlCol="0"/>
          <a:lstStyle/>
          <a:p>
            <a:pPr algn="l" rtl="0"/>
            <a:r>
              <a:rPr lang="fr-FR" dirty="0"/>
              <a:t>Développements, Web et base de données</a:t>
            </a:r>
          </a:p>
        </p:txBody>
      </p:sp>
      <p:sp>
        <p:nvSpPr>
          <p:cNvPr id="5" name="Espace réservé de la date 4">
            <a:extLst>
              <a:ext uri="{FF2B5EF4-FFF2-40B4-BE49-F238E27FC236}">
                <a16:creationId xmlns:a16="http://schemas.microsoft.com/office/drawing/2014/main" id="{63029686-87BE-4E75-8373-8D06DD4412B3}"/>
              </a:ext>
            </a:extLst>
          </p:cNvPr>
          <p:cNvSpPr>
            <a:spLocks noGrp="1"/>
          </p:cNvSpPr>
          <p:nvPr>
            <p:ph type="dt" sz="half" idx="10"/>
          </p:nvPr>
        </p:nvSpPr>
        <p:spPr/>
        <p:txBody>
          <a:bodyPr rtlCol="0"/>
          <a:lstStyle/>
          <a:p>
            <a:pPr algn="l" rtl="0"/>
            <a:r>
              <a:rPr lang="fr-FR" dirty="0">
                <a:solidFill>
                  <a:srgbClr val="FFFFFF"/>
                </a:solidFill>
                <a:effectLst>
                  <a:outerShdw blurRad="50800" dist="38100" dir="2700000" algn="tl" rotWithShape="0">
                    <a:prstClr val="black">
                      <a:alpha val="43000"/>
                    </a:prstClr>
                  </a:outerShdw>
                </a:effectLst>
              </a:rPr>
              <a:t>1/02/20XX</a:t>
            </a:r>
          </a:p>
        </p:txBody>
      </p:sp>
      <p:sp>
        <p:nvSpPr>
          <p:cNvPr id="9" name="Espace réservé du numéro de diapositive 8">
            <a:extLst>
              <a:ext uri="{FF2B5EF4-FFF2-40B4-BE49-F238E27FC236}">
                <a16:creationId xmlns:a16="http://schemas.microsoft.com/office/drawing/2014/main" id="{8933138F-06C1-46B9-8F23-C4B5783F6C5F}"/>
              </a:ext>
            </a:extLst>
          </p:cNvPr>
          <p:cNvSpPr>
            <a:spLocks noGrp="1"/>
          </p:cNvSpPr>
          <p:nvPr>
            <p:ph type="sldNum" sz="quarter" idx="12"/>
          </p:nvPr>
        </p:nvSpPr>
        <p:spPr/>
        <p:txBody>
          <a:bodyPr rtlCol="0"/>
          <a:lstStyle/>
          <a:p>
            <a:pPr rtl="0"/>
            <a:fld id="{FAEF9944-A4F6-4C59-AEBD-678D6480B8EA}" type="slidenum">
              <a:rPr lang="fr-FR" smtClean="0">
                <a:solidFill>
                  <a:srgbClr val="FFFFFF"/>
                </a:solidFill>
                <a:effectLst>
                  <a:outerShdw blurRad="50800" dist="38100" dir="2700000" algn="tl" rotWithShape="0">
                    <a:prstClr val="black">
                      <a:alpha val="43000"/>
                    </a:prstClr>
                  </a:outerShdw>
                </a:effectLst>
              </a:rPr>
              <a:pPr/>
              <a:t>1</a:t>
            </a:fld>
            <a:endParaRPr lang="fr-FR" dirty="0">
              <a:solidFill>
                <a:srgbClr val="FFFFFF"/>
              </a:solidFill>
              <a:effectLst>
                <a:outerShdw blurRad="50800" dist="38100" dir="2700000" algn="tl" rotWithShape="0">
                  <a:prstClr val="black">
                    <a:alpha val="43000"/>
                  </a:prstClr>
                </a:outerShdw>
              </a:effectLst>
            </a:endParaRPr>
          </a:p>
        </p:txBody>
      </p:sp>
      <p:pic>
        <p:nvPicPr>
          <p:cNvPr id="41" name="Espace réservé d’image 40" descr="Une grande salle avec des murs de verre&#10;">
            <a:extLst>
              <a:ext uri="{FF2B5EF4-FFF2-40B4-BE49-F238E27FC236}">
                <a16:creationId xmlns:a16="http://schemas.microsoft.com/office/drawing/2014/main" id="{9FB4A3D7-302B-4FAB-B9BD-5F75A796AC7C}"/>
              </a:ext>
            </a:extLst>
          </p:cNvPr>
          <p:cNvPicPr>
            <a:picLocks noGrp="1" noChangeAspect="1"/>
          </p:cNvPicPr>
          <p:nvPr>
            <p:ph type="pic" sz="quarter" idx="13"/>
          </p:nvPr>
        </p:nvPicPr>
        <p:blipFill rotWithShape="1">
          <a:blip r:embed="rId2" cstate="screen">
            <a:extLst>
              <a:ext uri="{28A0092B-C50C-407E-A947-70E740481C1C}">
                <a14:useLocalDpi xmlns:a14="http://schemas.microsoft.com/office/drawing/2010/main" val="0"/>
              </a:ext>
            </a:extLst>
          </a:blip>
          <a:srcRect t="12" b="12"/>
          <a:stretch/>
        </p:blipFill>
        <p:spPr/>
      </p:pic>
    </p:spTree>
    <p:extLst>
      <p:ext uri="{BB962C8B-B14F-4D97-AF65-F5344CB8AC3E}">
        <p14:creationId xmlns:p14="http://schemas.microsoft.com/office/powerpoint/2010/main" val="31115493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Définitions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Fonction vs méthode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En programmation, on distingue les deux termes:</a:t>
            </a:r>
          </a:p>
          <a:p>
            <a:pPr lvl="1" fontAlgn="base"/>
            <a:r>
              <a:rPr lang="fr-FR" sz="1600" dirty="0"/>
              <a:t>La fonction est « </a:t>
            </a:r>
            <a:r>
              <a:rPr lang="fr-FR" sz="1600" b="1" dirty="0"/>
              <a:t>indépendante</a:t>
            </a:r>
            <a:r>
              <a:rPr lang="fr-FR" sz="1600" dirty="0"/>
              <a:t> »: elle dispose de données d’entrée, définit un traitement et propose des données de sortie</a:t>
            </a:r>
          </a:p>
          <a:p>
            <a:pPr lvl="1" fontAlgn="base"/>
            <a:r>
              <a:rPr lang="fr-FR" sz="1600" dirty="0"/>
              <a:t>La méthode  est </a:t>
            </a:r>
            <a:r>
              <a:rPr lang="fr-FR" sz="1600" b="1" dirty="0"/>
              <a:t>associée à un contexte d’appel</a:t>
            </a:r>
            <a:r>
              <a:rPr lang="fr-FR" sz="1600" dirty="0"/>
              <a:t>, on parle de méthode « objet ». Exemple: mettre en minuscule la chaine de caractères, cette dernière étant le contexte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Interface (prog)</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p:txBody>
          <a:bodyPr rtlCol="0">
            <a:noAutofit/>
          </a:bodyPr>
          <a:lstStyle/>
          <a:p>
            <a:pPr fontAlgn="base"/>
            <a:r>
              <a:rPr lang="fr-FR" dirty="0"/>
              <a:t>Dans un langage de programmation, une </a:t>
            </a:r>
            <a:r>
              <a:rPr lang="fr-FR" b="1" dirty="0"/>
              <a:t>interface</a:t>
            </a:r>
            <a:r>
              <a:rPr lang="fr-FR" dirty="0"/>
              <a:t> est une trame minimum à respecter. Exemple: la méthode « Avancer » est nécessaire, mais pas la méthode « Reculer » pour un objet « Voiture ». Seule la méthode « Avancer » sera donc présente dans l’interface et devra donc être décrite</a:t>
            </a:r>
          </a:p>
          <a:p>
            <a:pPr fontAlgn="base"/>
            <a:r>
              <a:rPr lang="fr-FR" dirty="0"/>
              <a:t>Pour utiliser une interface, on parle </a:t>
            </a:r>
            <a:r>
              <a:rPr lang="fr-FR" b="1" dirty="0"/>
              <a:t>d’implémentation</a:t>
            </a:r>
            <a:r>
              <a:rPr lang="fr-FR" dirty="0"/>
              <a: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97992213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 WEB - CSS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Via l’attribut « style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9920268" cy="3029446"/>
          </a:xfrm>
        </p:spPr>
        <p:txBody>
          <a:bodyPr rtlCol="0">
            <a:noAutofit/>
          </a:bodyPr>
          <a:lstStyle/>
          <a:p>
            <a:pPr marL="0" indent="0" fontAlgn="base">
              <a:buNone/>
            </a:pPr>
            <a:r>
              <a:rPr lang="fr-FR" dirty="0"/>
              <a:t>&lt;p style=</a:t>
            </a:r>
            <a:r>
              <a:rPr lang="fr-FR" b="1" dirty="0"/>
              <a:t>"color: blue;"</a:t>
            </a:r>
            <a:r>
              <a:rPr lang="fr-FR" dirty="0"/>
              <a:t>&gt;</a:t>
            </a:r>
            <a:r>
              <a:rPr lang="fr-FR" dirty="0">
                <a:solidFill>
                  <a:schemeClr val="bg2">
                    <a:lumMod val="25000"/>
                  </a:schemeClr>
                </a:solidFill>
              </a:rPr>
              <a:t>Bonjour et bienvenue sur mon site !&lt;/</a:t>
            </a:r>
            <a:r>
              <a:rPr lang="fr-FR" dirty="0"/>
              <a:t>p&gt;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333500133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 WEB - CSS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a:xfrm>
            <a:off x="642917" y="1529394"/>
            <a:ext cx="6145405" cy="465155"/>
          </a:xfrm>
        </p:spPr>
        <p:txBody>
          <a:bodyPr rtlCol="0">
            <a:noAutofit/>
          </a:bodyPr>
          <a:lstStyle/>
          <a:p>
            <a:pPr rtl="0"/>
            <a:r>
              <a:rPr lang="fr-FR" dirty="0"/>
              <a:t>Appliquer un style: sélectionner une balise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1994548"/>
            <a:ext cx="9920268" cy="4187809"/>
          </a:xfrm>
        </p:spPr>
        <p:txBody>
          <a:bodyPr rtlCol="0">
            <a:noAutofit/>
          </a:bodyPr>
          <a:lstStyle/>
          <a:p>
            <a:pPr marL="0" indent="0" fontAlgn="base">
              <a:buNone/>
            </a:pPr>
            <a:r>
              <a:rPr lang="fr-FR" dirty="0"/>
              <a:t>Le code CSS se décompose en 3 informations:</a:t>
            </a:r>
          </a:p>
          <a:p>
            <a:pPr marL="0" indent="0" fontAlgn="base">
              <a:buNone/>
            </a:pPr>
            <a:r>
              <a:rPr lang="fr-FR" dirty="0">
                <a:solidFill>
                  <a:srgbClr val="FF0000"/>
                </a:solidFill>
              </a:rPr>
              <a:t>p</a:t>
            </a:r>
            <a:r>
              <a:rPr lang="fr-FR" dirty="0"/>
              <a:t>{</a:t>
            </a:r>
            <a:r>
              <a:rPr lang="fr-FR" dirty="0">
                <a:solidFill>
                  <a:schemeClr val="accent1"/>
                </a:solidFill>
              </a:rPr>
              <a:t>color</a:t>
            </a:r>
            <a:r>
              <a:rPr lang="fr-FR" dirty="0"/>
              <a:t>: </a:t>
            </a:r>
            <a:r>
              <a:rPr lang="fr-FR" dirty="0">
                <a:solidFill>
                  <a:schemeClr val="accent6"/>
                </a:solidFill>
              </a:rPr>
              <a:t>blue</a:t>
            </a:r>
            <a:r>
              <a:rPr lang="fr-FR" dirty="0"/>
              <a:t>;}</a:t>
            </a:r>
          </a:p>
          <a:p>
            <a:pPr fontAlgn="base"/>
            <a:r>
              <a:rPr lang="fr-FR" dirty="0">
                <a:solidFill>
                  <a:srgbClr val="FF0000"/>
                </a:solidFill>
              </a:rPr>
              <a:t>Des noms de balises </a:t>
            </a:r>
            <a:r>
              <a:rPr lang="fr-FR" dirty="0"/>
              <a:t>: on écrit les noms des balises dont on veut modifier l'apparence. Ici, si je veux modifier l'apparence de tous les paragraphes &lt;p&gt;</a:t>
            </a:r>
          </a:p>
          <a:p>
            <a:pPr fontAlgn="base"/>
            <a:r>
              <a:rPr lang="fr-FR" dirty="0">
                <a:solidFill>
                  <a:schemeClr val="accent1"/>
                </a:solidFill>
              </a:rPr>
              <a:t>Des propriétés CSS </a:t>
            </a:r>
            <a:r>
              <a:rPr lang="fr-FR" dirty="0"/>
              <a:t>: les « effets de style » de la page sont rangés dans des propriétés. Exemple ici : la propriété color qui permet d'indiquer la couleur du texte. D’autres propriétés: font-size (taille), font-weight (le poids), etc.</a:t>
            </a:r>
          </a:p>
          <a:p>
            <a:pPr fontAlgn="base"/>
            <a:r>
              <a:rPr lang="fr-FR" dirty="0">
                <a:solidFill>
                  <a:schemeClr val="accent6"/>
                </a:solidFill>
              </a:rPr>
              <a:t>Les valeurs : </a:t>
            </a:r>
            <a:r>
              <a:rPr lang="fr-FR" dirty="0"/>
              <a:t>pour chaque propriété CSS, on doit indiquer une valeur. Par exemple ici: « blue ».</a:t>
            </a:r>
          </a:p>
          <a:p>
            <a:pPr marL="0" indent="0" fontAlgn="base">
              <a:buNone/>
            </a:pPr>
            <a:r>
              <a:rPr lang="fr-FR" dirty="0"/>
              <a:t>Schématiquement, une feuille de style CSS ressemble donc à cela :</a:t>
            </a:r>
          </a:p>
          <a:p>
            <a:pPr marL="0" indent="0" fontAlgn="base">
              <a:spcBef>
                <a:spcPts val="0"/>
              </a:spcBef>
              <a:buNone/>
            </a:pPr>
            <a:r>
              <a:rPr lang="fr-FR" dirty="0"/>
              <a:t>balise1</a:t>
            </a:r>
          </a:p>
          <a:p>
            <a:pPr marL="0" indent="0" fontAlgn="base">
              <a:spcBef>
                <a:spcPts val="0"/>
              </a:spcBef>
              <a:buNone/>
            </a:pPr>
            <a:r>
              <a:rPr lang="fr-FR" dirty="0"/>
              <a:t>{</a:t>
            </a:r>
          </a:p>
          <a:p>
            <a:pPr marL="0" indent="0" fontAlgn="base">
              <a:spcBef>
                <a:spcPts val="0"/>
              </a:spcBef>
              <a:buNone/>
            </a:pPr>
            <a:r>
              <a:rPr lang="fr-FR" dirty="0"/>
              <a:t>    propriete1: valeur1;</a:t>
            </a:r>
          </a:p>
          <a:p>
            <a:pPr marL="0" indent="0" fontAlgn="base">
              <a:spcBef>
                <a:spcPts val="0"/>
              </a:spcBef>
              <a:buNone/>
            </a:pPr>
            <a:r>
              <a:rPr lang="fr-FR" dirty="0"/>
              <a:t>    propriete2: valeur2;</a:t>
            </a:r>
          </a:p>
          <a:p>
            <a:pPr marL="0" indent="0" fontAlgn="base">
              <a:spcBef>
                <a:spcPts val="0"/>
              </a:spcBef>
              <a:buNone/>
            </a:pPr>
            <a:r>
              <a:rPr lang="fr-FR" dirty="0"/>
              <a:t>    propriete3: valeur3;</a:t>
            </a:r>
          </a:p>
          <a:p>
            <a:pPr marL="0" indent="0" fontAlgn="base">
              <a:spcBef>
                <a:spcPts val="0"/>
              </a:spcBef>
              <a:buNone/>
            </a:pPr>
            <a:r>
              <a:rPr lang="fr-FR" dirty="0"/>
              <a:t>}</a:t>
            </a:r>
          </a:p>
          <a:p>
            <a:pPr marL="0" indent="0" fontAlgn="base">
              <a:buNone/>
            </a:pPr>
            <a:r>
              <a:rPr lang="fr-FR" dirty="0"/>
              <a:t> balise2…</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74133493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 WEB - CSS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Appliquer un style « ciblé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9920268" cy="3029446"/>
          </a:xfrm>
        </p:spPr>
        <p:txBody>
          <a:bodyPr rtlCol="0">
            <a:noAutofit/>
          </a:bodyPr>
          <a:lstStyle/>
          <a:p>
            <a:pPr fontAlgn="base"/>
            <a:r>
              <a:rPr lang="fr-FR" dirty="0"/>
              <a:t>Idée : appliquer un style à certaines balises. Exemple: une partie des paragraphes</a:t>
            </a:r>
          </a:p>
          <a:p>
            <a:pPr fontAlgn="base"/>
            <a:r>
              <a:rPr lang="fr-FR" dirty="0"/>
              <a:t>Solution: usage des attributs « class » et « id »</a:t>
            </a:r>
          </a:p>
          <a:p>
            <a:pPr fontAlgn="base"/>
            <a:r>
              <a:rPr lang="fr-FR" dirty="0"/>
              <a:t>Exemple: </a:t>
            </a:r>
          </a:p>
          <a:p>
            <a:pPr marL="0" indent="0" fontAlgn="base">
              <a:buNone/>
            </a:pPr>
            <a:r>
              <a:rPr lang="fr-FR" dirty="0"/>
              <a:t>			&lt;h1 class="titre_rouge"&gt; &lt;/h1&gt;</a:t>
            </a:r>
          </a:p>
          <a:p>
            <a:pPr fontAlgn="base"/>
            <a:r>
              <a:rPr lang="fr-FR" dirty="0"/>
              <a:t>Dans mon CSS, j’aurai alors:</a:t>
            </a:r>
          </a:p>
          <a:p>
            <a:pPr marL="3145536" lvl="7" indent="0" fontAlgn="base">
              <a:spcBef>
                <a:spcPts val="0"/>
              </a:spcBef>
              <a:buNone/>
            </a:pPr>
            <a:r>
              <a:rPr lang="fr-FR" sz="1600" b="1" i="1" dirty="0"/>
              <a:t>.</a:t>
            </a:r>
            <a:r>
              <a:rPr lang="fr-FR" sz="1600" i="1" dirty="0"/>
              <a:t>titre_rouge {</a:t>
            </a:r>
          </a:p>
          <a:p>
            <a:pPr marL="3145536" lvl="7" indent="0" fontAlgn="base">
              <a:spcBef>
                <a:spcPts val="0"/>
              </a:spcBef>
              <a:buNone/>
            </a:pPr>
            <a:r>
              <a:rPr lang="fr-FR" sz="1600" i="1" dirty="0"/>
              <a:t>      color: red;</a:t>
            </a:r>
          </a:p>
          <a:p>
            <a:pPr marL="3145536" lvl="7" indent="0" fontAlgn="base">
              <a:spcBef>
                <a:spcPts val="0"/>
              </a:spcBef>
              <a:buNone/>
            </a:pPr>
            <a:r>
              <a:rPr lang="fr-FR" sz="1600" i="1" dirty="0"/>
              <a:t>}</a:t>
            </a:r>
          </a:p>
          <a:p>
            <a:pPr marL="0" indent="0" fontAlgn="base">
              <a:buNone/>
            </a:pPr>
            <a:r>
              <a:rPr lang="fr-FR" dirty="0"/>
              <a:t>Je peux ainsi choisir les balises qui disposeront de l’effet « titre rouge »</a:t>
            </a:r>
          </a:p>
          <a:p>
            <a:pPr marL="0" indent="0" fontAlgn="base">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9251169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 WEB - CSS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Appliquer un style « ciblé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9920268" cy="3029446"/>
          </a:xfrm>
        </p:spPr>
        <p:txBody>
          <a:bodyPr rtlCol="0">
            <a:noAutofit/>
          </a:bodyPr>
          <a:lstStyle/>
          <a:p>
            <a:pPr fontAlgn="base"/>
            <a:r>
              <a:rPr lang="fr-FR" dirty="0"/>
              <a:t>Via l’attribut « id », cela donne:</a:t>
            </a:r>
          </a:p>
          <a:p>
            <a:pPr marL="0" indent="0" fontAlgn="base">
              <a:buNone/>
            </a:pPr>
            <a:r>
              <a:rPr lang="fr-FR" dirty="0"/>
              <a:t>			&lt;h1 id="titre_rouge"&gt; &lt;/h1&gt;</a:t>
            </a:r>
          </a:p>
          <a:p>
            <a:pPr fontAlgn="base"/>
            <a:r>
              <a:rPr lang="fr-FR" dirty="0"/>
              <a:t>Dans mon CSS, j’aurai alors:</a:t>
            </a:r>
          </a:p>
          <a:p>
            <a:pPr marL="3145536" lvl="7" indent="0" fontAlgn="base">
              <a:spcBef>
                <a:spcPts val="0"/>
              </a:spcBef>
              <a:buNone/>
            </a:pPr>
            <a:r>
              <a:rPr lang="fr-FR" sz="1600" b="1" i="1" dirty="0"/>
              <a:t>#</a:t>
            </a:r>
            <a:r>
              <a:rPr lang="fr-FR" sz="1600" i="1" dirty="0"/>
              <a:t>titre_rouge {</a:t>
            </a:r>
          </a:p>
          <a:p>
            <a:pPr marL="3145536" lvl="7" indent="0" fontAlgn="base">
              <a:spcBef>
                <a:spcPts val="0"/>
              </a:spcBef>
              <a:buNone/>
            </a:pPr>
            <a:r>
              <a:rPr lang="fr-FR" sz="1600" i="1" dirty="0"/>
              <a:t>      color: red;</a:t>
            </a:r>
          </a:p>
          <a:p>
            <a:pPr marL="3145536" lvl="7" indent="0" fontAlgn="base">
              <a:spcBef>
                <a:spcPts val="0"/>
              </a:spcBef>
              <a:buNone/>
            </a:pPr>
            <a:r>
              <a:rPr lang="fr-FR" sz="1600" i="1" dirty="0"/>
              <a:t>}</a:t>
            </a:r>
          </a:p>
          <a:p>
            <a:pPr fontAlgn="base"/>
            <a:r>
              <a:rPr lang="fr-FR" dirty="0"/>
              <a:t>Attention, les « id » doivent être unique !</a:t>
            </a:r>
          </a:p>
          <a:p>
            <a:pPr fontAlgn="base"/>
            <a:r>
              <a:rPr lang="fr-FR" dirty="0"/>
              <a:t>Il est possible de reprendre le nom de la balise dans le CSS pour plus de précision (en id ou class):</a:t>
            </a:r>
          </a:p>
          <a:p>
            <a:pPr marL="3145536" lvl="7" indent="0" fontAlgn="base">
              <a:spcBef>
                <a:spcPts val="0"/>
              </a:spcBef>
              <a:buNone/>
            </a:pPr>
            <a:r>
              <a:rPr lang="fr-FR" sz="1600" b="1" i="1" dirty="0"/>
              <a:t>H1#</a:t>
            </a:r>
            <a:r>
              <a:rPr lang="fr-FR" sz="1600" i="1" dirty="0"/>
              <a:t>titre_rouge {</a:t>
            </a:r>
          </a:p>
          <a:p>
            <a:pPr marL="3145536" lvl="7" indent="0" fontAlgn="base">
              <a:spcBef>
                <a:spcPts val="0"/>
              </a:spcBef>
              <a:buNone/>
            </a:pPr>
            <a:r>
              <a:rPr lang="fr-FR" sz="1600" i="1" dirty="0"/>
              <a:t>      color: red;</a:t>
            </a:r>
          </a:p>
          <a:p>
            <a:pPr marL="3145536" lvl="7" indent="0" fontAlgn="base">
              <a:spcBef>
                <a:spcPts val="0"/>
              </a:spcBef>
              <a:buNone/>
            </a:pPr>
            <a:r>
              <a:rPr lang="fr-FR" sz="1600" i="1" dirty="0"/>
              <a:t>}</a:t>
            </a:r>
          </a:p>
          <a:p>
            <a:pPr marL="457200" lvl="1" indent="0" fontAlgn="base">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00632422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Quelques liens pour approfondir:</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0636382" cy="3029446"/>
          </a:xfrm>
        </p:spPr>
        <p:txBody>
          <a:bodyPr rtlCol="0">
            <a:noAutofit/>
          </a:bodyPr>
          <a:lstStyle/>
          <a:p>
            <a:r>
              <a:rPr lang="fr-FR" dirty="0"/>
              <a:t>Liste des propriétés de styles les plus répandue:</a:t>
            </a:r>
          </a:p>
          <a:p>
            <a:pPr marL="0" indent="0">
              <a:buNone/>
            </a:pPr>
            <a:r>
              <a:rPr lang="fr-FR" dirty="0">
                <a:hlinkClick r:id="rId3"/>
              </a:rPr>
              <a:t>https://yard.onl/sitelycee/cours/html5css3/_debut.html?Unlienversuneancre.html</a:t>
            </a:r>
            <a:endParaRPr lang="fr-FR" dirty="0"/>
          </a:p>
          <a:p>
            <a:r>
              <a:rPr lang="fr-FR" dirty="0"/>
              <a:t>Le cours dont sont inspirés les slides :</a:t>
            </a:r>
          </a:p>
          <a:p>
            <a:pPr marL="0" indent="0">
              <a:buNone/>
            </a:pPr>
            <a:r>
              <a:rPr lang="fr-FR" dirty="0">
                <a:hlinkClick r:id="rId3"/>
              </a:rPr>
              <a:t>https://yard.onl/sitelycee/cours/html5css3/_debut.html?Unlienversuneancre.html</a:t>
            </a:r>
            <a:endParaRPr lang="fr-FR" dirty="0"/>
          </a:p>
          <a:p>
            <a:r>
              <a:rPr lang="fr-FR" dirty="0"/>
              <a:t>Mémento des balises HTML:</a:t>
            </a:r>
            <a:endParaRPr lang="fr-FR" dirty="0">
              <a:hlinkClick r:id="rId4">
                <a:extLst>
                  <a:ext uri="{A12FA001-AC4F-418D-AE19-62706E023703}">
                    <ahyp:hlinkClr xmlns:ahyp="http://schemas.microsoft.com/office/drawing/2018/hyperlinkcolor" val="tx"/>
                  </a:ext>
                </a:extLst>
              </a:hlinkClick>
            </a:endParaRPr>
          </a:p>
          <a:p>
            <a:pPr marL="0" indent="0">
              <a:buNone/>
            </a:pPr>
            <a:r>
              <a:rPr lang="fr-FR" dirty="0">
                <a:hlinkClick r:id="rId4"/>
              </a:rPr>
              <a:t>https://yard.onl/sitelycee/cours/html5css3/Mmento.html</a:t>
            </a:r>
            <a:endParaRPr lang="fr-FR" dirty="0"/>
          </a:p>
          <a:p>
            <a:r>
              <a:rPr lang="fr-FR" dirty="0"/>
              <a:t>Quelques bons exemples :</a:t>
            </a:r>
          </a:p>
          <a:p>
            <a:pPr marL="0" indent="0">
              <a:buNone/>
            </a:pPr>
            <a:r>
              <a:rPr lang="fr-FR" dirty="0">
                <a:hlinkClick r:id="rId5"/>
              </a:rPr>
              <a:t>https://www.w3schools.com</a:t>
            </a:r>
            <a:endParaRPr lang="fr-FR" dirty="0"/>
          </a:p>
          <a:p>
            <a:pPr marL="0" indent="0">
              <a:buNone/>
            </a:pPr>
            <a:r>
              <a:rPr lang="fr-FR" dirty="0">
                <a:hlinkClick r:id="rId6"/>
              </a:rPr>
              <a:t>https://www.alsacreations.com/tutoriels</a:t>
            </a:r>
            <a:endParaRPr lang="fr-FR" dirty="0"/>
          </a:p>
          <a:p>
            <a:pPr marL="0" indent="0">
              <a:buNone/>
            </a:pPr>
            <a:endParaRPr lang="fr-FR" dirty="0"/>
          </a:p>
          <a:p>
            <a:pPr marL="0" indent="0">
              <a:buNone/>
            </a:pPr>
            <a:endParaRPr lang="fr-FR" dirty="0"/>
          </a:p>
          <a:p>
            <a:endParaRPr lang="fr-FR" dirty="0"/>
          </a:p>
          <a:p>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7"/>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385264095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En synthèse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0636382" cy="3029446"/>
          </a:xfrm>
        </p:spPr>
        <p:txBody>
          <a:bodyPr rtlCol="0">
            <a:noAutofit/>
          </a:bodyPr>
          <a:lstStyle/>
          <a:p>
            <a:r>
              <a:rPr lang="fr-FR" dirty="0"/>
              <a:t>HTML: la structure de la page, son contenu. Statique.</a:t>
            </a:r>
          </a:p>
          <a:p>
            <a:r>
              <a:rPr lang="fr-FR" dirty="0"/>
              <a:t>CSS: la mise en forme</a:t>
            </a:r>
          </a:p>
          <a:p>
            <a:r>
              <a:rPr lang="fr-FR" dirty="0"/>
              <a:t>Un autre langage existe: le </a:t>
            </a:r>
            <a:r>
              <a:rPr lang="fr-FR" b="1" dirty="0"/>
              <a:t>javascript</a:t>
            </a:r>
            <a:r>
              <a:rPr lang="fr-FR" dirty="0"/>
              <a:t>, qui permet d’effectuer des traitements dans la page:</a:t>
            </a:r>
          </a:p>
          <a:p>
            <a:pPr marL="0" indent="0">
              <a:buNone/>
            </a:pPr>
            <a:r>
              <a:rPr lang="fr-FR" dirty="0">
                <a:hlinkClick r:id="rId3"/>
              </a:rPr>
              <a:t>https://www.w3schools.com/js/DEFAULT.asp</a:t>
            </a:r>
            <a:endParaRPr lang="fr-FR" dirty="0"/>
          </a:p>
          <a:p>
            <a:r>
              <a:rPr lang="fr-FR" dirty="0"/>
              <a:t>« </a:t>
            </a:r>
            <a:r>
              <a:rPr lang="fr-FR" b="1" dirty="0"/>
              <a:t>Responsive</a:t>
            </a:r>
            <a:r>
              <a:rPr lang="fr-FR" dirty="0"/>
              <a:t> »: technique CSS pour optimiser le rendu de vos pages selon le terminal (smartphone, PC fixe, tablette, etc)</a:t>
            </a:r>
          </a:p>
          <a:p>
            <a:r>
              <a:rPr lang="fr-FR" b="1" dirty="0"/>
              <a:t>Les langages comme Python ou PHP permettent de rendre  « dynamique » votre code HTML</a:t>
            </a:r>
          </a:p>
          <a:p>
            <a:pPr marL="0" indent="0">
              <a:buNone/>
            </a:pPr>
            <a:endParaRPr lang="fr-FR" dirty="0"/>
          </a:p>
          <a:p>
            <a:endParaRPr lang="fr-FR" dirty="0"/>
          </a:p>
          <a:p>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4"/>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8271748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Règlements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RGAA</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Attention à l’accessibilité de vos pages: contraste, couleurs, images et alternatives textuelles, etc</a:t>
            </a:r>
          </a:p>
          <a:p>
            <a:r>
              <a:rPr lang="fr-FR" dirty="0"/>
              <a:t>Toutes les règles: </a:t>
            </a:r>
          </a:p>
          <a:p>
            <a:pPr marL="0" indent="0">
              <a:buNone/>
            </a:pPr>
            <a:r>
              <a:rPr lang="fr-FR" dirty="0">
                <a:hlinkClick r:id="rId3"/>
              </a:rPr>
              <a:t>https://www.numerique.gouv.fr/publications/rgaa-accessibilite/</a:t>
            </a:r>
            <a:endParaRPr lang="fr-FR" dirty="0"/>
          </a:p>
          <a:p>
            <a:r>
              <a:rPr lang="fr-FR" dirty="0"/>
              <a:t>Un outil:</a:t>
            </a:r>
          </a:p>
          <a:p>
            <a:pPr marL="0" indent="0">
              <a:buNone/>
            </a:pPr>
            <a:r>
              <a:rPr lang="fr-FR" dirty="0"/>
              <a:t>https://wave.webaim.org</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RGPD, via la CNIL</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4"/>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Les formulaires peuvent contenir des saisies de données personnelles</a:t>
            </a:r>
          </a:p>
          <a:p>
            <a:r>
              <a:rPr lang="fr-FR" dirty="0"/>
              <a:t>Vos pages WEB peuvent stocker des informations pour profiler le comportement des vos utilisateurs</a:t>
            </a:r>
          </a:p>
          <a:p>
            <a:r>
              <a:rPr lang="fr-FR" dirty="0"/>
              <a:t>Etc</a:t>
            </a:r>
          </a:p>
          <a:p>
            <a:endParaRPr lang="fr-FR" dirty="0"/>
          </a:p>
          <a:p>
            <a:pPr marL="0" indent="0">
              <a:buNone/>
            </a:pPr>
            <a:r>
              <a:rPr lang="fr-FR" dirty="0"/>
              <a:t>Il existe des règles à respecter pour ces situations !</a:t>
            </a:r>
          </a:p>
          <a:p>
            <a:pPr marL="0" indent="0">
              <a:buNone/>
            </a:pPr>
            <a:r>
              <a:rPr lang="fr-FR" dirty="0">
                <a:hlinkClick r:id="rId5"/>
              </a:rPr>
              <a:t>https://www.cnil.fr/fr/rgpd-de-quoi-parle-t-on</a:t>
            </a:r>
            <a:endParaRPr lang="fr-FR" dirty="0"/>
          </a:p>
          <a:p>
            <a:pPr marL="0" indent="0">
              <a:buNone/>
            </a:pPr>
            <a:r>
              <a:rPr lang="fr-FR" dirty="0"/>
              <a:t> </a:t>
            </a:r>
          </a:p>
        </p:txBody>
      </p:sp>
    </p:spTree>
    <p:extLst>
      <p:ext uri="{BB962C8B-B14F-4D97-AF65-F5344CB8AC3E}">
        <p14:creationId xmlns:p14="http://schemas.microsoft.com/office/powerpoint/2010/main" val="47341924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Eco-conception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Numérique responsable, être attentif au:</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Poids de la page, et ses ressources (image, fichiers, etc)</a:t>
            </a:r>
          </a:p>
          <a:p>
            <a:r>
              <a:rPr lang="fr-FR" dirty="0"/>
              <a:t>Nombre d’éléments composant la page</a:t>
            </a:r>
          </a:p>
          <a:p>
            <a:r>
              <a:rPr lang="fr-FR" dirty="0"/>
              <a:t>Nombre de requêtes pour afficher votre page</a:t>
            </a:r>
          </a:p>
          <a:p>
            <a:r>
              <a:rPr lang="fr-FR" dirty="0"/>
              <a:t>WebSiteCarbon / LightHouse / GreenIT / etc</a:t>
            </a:r>
          </a:p>
          <a:p>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9" name="Graphique 8" descr="Enseignant avec un remplissage uni">
            <a:extLst>
              <a:ext uri="{FF2B5EF4-FFF2-40B4-BE49-F238E27FC236}">
                <a16:creationId xmlns:a16="http://schemas.microsoft.com/office/drawing/2014/main" id="{4CCCE843-AFBA-204B-ADD5-1008380D7A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18497" y="4310411"/>
            <a:ext cx="914400" cy="914400"/>
          </a:xfrm>
          <a:prstGeom prst="rect">
            <a:avLst/>
          </a:prstGeom>
        </p:spPr>
      </p:pic>
    </p:spTree>
    <p:extLst>
      <p:ext uri="{BB962C8B-B14F-4D97-AF65-F5344CB8AC3E}">
        <p14:creationId xmlns:p14="http://schemas.microsoft.com/office/powerpoint/2010/main" val="182616995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3">
            <a:extLst>
              <a:ext uri="{FF2B5EF4-FFF2-40B4-BE49-F238E27FC236}">
                <a16:creationId xmlns:a16="http://schemas.microsoft.com/office/drawing/2014/main" id="{331CEB84-49DC-40A9-B2F0-D573658AE999}"/>
              </a:ext>
            </a:extLst>
          </p:cNvPr>
          <p:cNvSpPr>
            <a:spLocks noGrp="1"/>
          </p:cNvSpPr>
          <p:nvPr>
            <p:ph type="ctrTitle"/>
          </p:nvPr>
        </p:nvSpPr>
        <p:spPr/>
        <p:txBody>
          <a:bodyPr rtlCol="0"/>
          <a:lstStyle/>
          <a:p>
            <a:pPr rtl="0"/>
            <a:r>
              <a:rPr lang="fr-FR" dirty="0"/>
              <a:t>La BDD</a:t>
            </a:r>
          </a:p>
        </p:txBody>
      </p:sp>
      <p:sp>
        <p:nvSpPr>
          <p:cNvPr id="15" name="Sous-titre 14">
            <a:extLst>
              <a:ext uri="{FF2B5EF4-FFF2-40B4-BE49-F238E27FC236}">
                <a16:creationId xmlns:a16="http://schemas.microsoft.com/office/drawing/2014/main" id="{B7886DF7-FA3D-4AD1-AEC1-578EA3AC8C7D}"/>
              </a:ext>
            </a:extLst>
          </p:cNvPr>
          <p:cNvSpPr>
            <a:spLocks noGrp="1"/>
          </p:cNvSpPr>
          <p:nvPr>
            <p:ph type="subTitle" idx="1"/>
          </p:nvPr>
        </p:nvSpPr>
        <p:spPr/>
        <p:txBody>
          <a:bodyPr rtlCol="0">
            <a:normAutofit/>
          </a:bodyPr>
          <a:lstStyle/>
          <a:p>
            <a:pPr rtl="0"/>
            <a:r>
              <a:rPr lang="fr-FR" dirty="0"/>
              <a:t>Définitions</a:t>
            </a:r>
          </a:p>
          <a:p>
            <a:pPr rtl="0"/>
            <a:r>
              <a:rPr lang="fr-FR" dirty="0"/>
              <a:t>SQL / NOSQL / Document</a:t>
            </a:r>
          </a:p>
          <a:p>
            <a:pPr rtl="0"/>
            <a:r>
              <a:rPr lang="fr-FR" dirty="0"/>
              <a:t>Solutions</a:t>
            </a:r>
          </a:p>
          <a:p>
            <a:pPr rtl="0"/>
            <a:r>
              <a:rPr lang="fr-FR" dirty="0"/>
              <a:t>Langages</a:t>
            </a:r>
          </a:p>
        </p:txBody>
      </p:sp>
      <p:pic>
        <p:nvPicPr>
          <p:cNvPr id="5" name="Espace réservé d’image 4" descr="Personnes au milieu d’une salle circulaire ">
            <a:extLst>
              <a:ext uri="{FF2B5EF4-FFF2-40B4-BE49-F238E27FC236}">
                <a16:creationId xmlns:a16="http://schemas.microsoft.com/office/drawing/2014/main" id="{0CEB905B-7FDD-4B1A-96BF-B5A081A25FC8}"/>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t="11" b="11"/>
          <a:stretch/>
        </p:blipFill>
        <p:spPr/>
      </p:pic>
    </p:spTree>
    <p:extLst>
      <p:ext uri="{BB962C8B-B14F-4D97-AF65-F5344CB8AC3E}">
        <p14:creationId xmlns:p14="http://schemas.microsoft.com/office/powerpoint/2010/main" val="162707877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Contexte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79"/>
            <a:ext cx="10798428" cy="3388111"/>
          </a:xfrm>
        </p:spPr>
        <p:txBody>
          <a:bodyPr rtlCol="0">
            <a:noAutofit/>
          </a:bodyPr>
          <a:lstStyle/>
          <a:p>
            <a:r>
              <a:rPr lang="fr-FR" dirty="0"/>
              <a:t>Nées à la fin des années </a:t>
            </a:r>
            <a:r>
              <a:rPr lang="fr-FR" b="1" dirty="0"/>
              <a:t>1960</a:t>
            </a:r>
            <a:r>
              <a:rPr lang="fr-FR" dirty="0"/>
              <a:t> pour combler les lacunes des systèmes de fichiers et faciliter la gestion qualitative et quantitative des données informatiques</a:t>
            </a:r>
          </a:p>
          <a:p>
            <a:r>
              <a:rPr lang="fr-FR" dirty="0"/>
              <a:t>Les Systèmes de Gestion de Base de Données (</a:t>
            </a:r>
            <a:r>
              <a:rPr lang="fr-FR" b="1" dirty="0"/>
              <a:t>SGBD</a:t>
            </a:r>
            <a:r>
              <a:rPr lang="fr-FR" dirty="0"/>
              <a:t>) sont des </a:t>
            </a:r>
            <a:r>
              <a:rPr lang="fr-FR" b="1" dirty="0"/>
              <a:t>applications informatiques </a:t>
            </a:r>
            <a:r>
              <a:rPr lang="fr-FR" dirty="0"/>
              <a:t>permettant de créer et de gérer des </a:t>
            </a:r>
            <a:r>
              <a:rPr lang="fr-FR" b="1" dirty="0"/>
              <a:t>Bases de Données </a:t>
            </a:r>
            <a:r>
              <a:rPr lang="fr-FR" dirty="0"/>
              <a:t>(Oracle, PostgreSQL par exemple) </a:t>
            </a:r>
          </a:p>
          <a:p>
            <a:r>
              <a:rPr lang="fr-FR" dirty="0"/>
              <a:t>Les </a:t>
            </a:r>
            <a:r>
              <a:rPr lang="fr-FR" b="1" dirty="0"/>
              <a:t>BD relationnelles </a:t>
            </a:r>
            <a:r>
              <a:rPr lang="fr-FR" dirty="0"/>
              <a:t>sont celles qui ont connu le plus grand essor et reste encore aujourd'hui les plus utilisées. </a:t>
            </a:r>
          </a:p>
          <a:p>
            <a:r>
              <a:rPr lang="fr-FR" dirty="0"/>
              <a:t>Le </a:t>
            </a:r>
            <a:r>
              <a:rPr lang="fr-FR" b="1" dirty="0"/>
              <a:t>langage SQL </a:t>
            </a:r>
            <a:r>
              <a:rPr lang="fr-FR" dirty="0"/>
              <a:t>est le langage commun à tous les SGBD Relationnels</a:t>
            </a:r>
          </a:p>
          <a:p>
            <a:r>
              <a:rPr lang="fr-FR" dirty="0"/>
              <a:t>L'accroissement de l'utilisation du numérique a engendré l'émergence de solutions conceptuelles et technologiques nouvelles, les bases de données du mouvement </a:t>
            </a:r>
            <a:r>
              <a:rPr lang="fr-FR" b="1" dirty="0"/>
              <a:t>NoSQL</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109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889530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Définitions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POO</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Acronyme pour Programmation Orientée Objet. Cela désigne une approche de programmation où les concepts sont modélisés via des objets « numériques ». Trois notions à retenir :</a:t>
            </a:r>
          </a:p>
          <a:p>
            <a:pPr lvl="1" fontAlgn="base"/>
            <a:r>
              <a:rPr lang="fr-FR" sz="1600" dirty="0"/>
              <a:t>Classe</a:t>
            </a:r>
          </a:p>
          <a:p>
            <a:pPr lvl="1" fontAlgn="base"/>
            <a:r>
              <a:rPr lang="fr-FR" sz="1600" dirty="0"/>
              <a:t>Instance</a:t>
            </a:r>
          </a:p>
          <a:p>
            <a:pPr lvl="1" fontAlgn="base"/>
            <a:r>
              <a:rPr lang="fr-FR" sz="1600" dirty="0"/>
              <a:t>Héritage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Classe Objet</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p:txBody>
          <a:bodyPr rtlCol="0">
            <a:noAutofit/>
          </a:bodyPr>
          <a:lstStyle/>
          <a:p>
            <a:pPr fontAlgn="base"/>
            <a:r>
              <a:rPr lang="fr-FR" dirty="0"/>
              <a:t>Définition de l’objet: ses propriétés, ses capacités exprimées par des méthodes. On peut parler de « plan » ou « modèle »</a:t>
            </a:r>
          </a:p>
          <a:p>
            <a:pPr fontAlgn="base"/>
            <a:r>
              <a:rPr lang="fr-FR" dirty="0"/>
              <a:t>Cette définition doit être exhaustive, elle peut évoluer dans le temps (plus ou moins difficile selon le langage)</a:t>
            </a:r>
          </a:p>
          <a:p>
            <a:pPr fontAlgn="base"/>
            <a:r>
              <a:rPr lang="fr-FR" dirty="0"/>
              <a:t>Exemple: une voiture, qui a une couleur, un poids, une puissance et peut avancer, reculer, etc.</a:t>
            </a:r>
          </a:p>
          <a:p>
            <a:pPr fontAlgn="base"/>
            <a:r>
              <a:rPr lang="fr-FR" dirty="0"/>
              <a:t>Ces propriétés peuvent être communes à tous les objets (statiques), ou bien propres à chacun</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403403808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Définitions (1/4)</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3" y="2198166"/>
            <a:ext cx="4727735" cy="3029446"/>
          </a:xfrm>
        </p:spPr>
        <p:txBody>
          <a:bodyPr rtlCol="0">
            <a:noAutofit/>
          </a:bodyPr>
          <a:lstStyle/>
          <a:p>
            <a:r>
              <a:rPr lang="fr-FR" b="1" dirty="0"/>
              <a:t>base de données:</a:t>
            </a:r>
            <a:r>
              <a:rPr lang="fr-FR" dirty="0"/>
              <a:t> un ensemble de données numériques qui possède une structure, c'est à dire dont l'organisation répond à une logique systématique</a:t>
            </a:r>
          </a:p>
          <a:p>
            <a:r>
              <a:rPr lang="fr-FR" dirty="0"/>
              <a:t>Par extension, représente  tout ensemble de données stocké numériquement et pouvant servir à un ou plusieurs programmes: un disque dur, un fichier de tableur, voire un fichier de traitement de texte peuvent constituer des bases de données</a:t>
            </a:r>
          </a:p>
          <a:p>
            <a:r>
              <a:rPr lang="fr-FR" dirty="0"/>
              <a:t>Fonctions fondamentales:</a:t>
            </a:r>
          </a:p>
          <a:p>
            <a:pPr lvl="1"/>
            <a:r>
              <a:rPr lang="fr-FR" sz="1600" b="1" dirty="0"/>
              <a:t>Stocker</a:t>
            </a:r>
            <a:r>
              <a:rPr lang="fr-FR" sz="1600" dirty="0"/>
              <a:t> l'information de façon fiable (c'est à dire être capable de restituer l'information entrée dans le système)</a:t>
            </a:r>
          </a:p>
          <a:p>
            <a:pPr lvl="1"/>
            <a:r>
              <a:rPr lang="fr-FR" sz="1600" b="1" dirty="0"/>
              <a:t>Traiter</a:t>
            </a:r>
            <a:r>
              <a:rPr lang="fr-FR" sz="1600" dirty="0"/>
              <a:t> </a:t>
            </a:r>
            <a:r>
              <a:rPr lang="fr-FR" sz="1600" b="1" dirty="0"/>
              <a:t>de grands volumes </a:t>
            </a:r>
            <a:r>
              <a:rPr lang="fr-FR" sz="1600" dirty="0"/>
              <a:t>de données (massification)</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b="1" dirty="0"/>
              <a:t>Traiter rapidement </a:t>
            </a:r>
            <a:r>
              <a:rPr lang="fr-FR" dirty="0"/>
              <a:t>les données (optimisation)</a:t>
            </a:r>
          </a:p>
          <a:p>
            <a:r>
              <a:rPr lang="fr-FR" b="1" dirty="0"/>
              <a:t>Sécuriser</a:t>
            </a:r>
            <a:r>
              <a:rPr lang="fr-FR" dirty="0"/>
              <a:t> les accès aux données (gérer les autorisations selon les utilisateurs)</a:t>
            </a:r>
          </a:p>
          <a:p>
            <a:r>
              <a:rPr lang="fr-FR" b="1" dirty="0"/>
              <a:t>Contrôler</a:t>
            </a:r>
            <a:r>
              <a:rPr lang="fr-FR" dirty="0"/>
              <a:t> la qualité des données (par exemple la cohérence par rapport à un modèle préétabli)</a:t>
            </a:r>
          </a:p>
          <a:p>
            <a:r>
              <a:rPr lang="fr-FR" b="1" dirty="0"/>
              <a:t>Partager</a:t>
            </a:r>
            <a:r>
              <a:rPr lang="fr-FR" dirty="0"/>
              <a:t> les données (entre plusieurs applications dédiées à plusieurs métiers)</a:t>
            </a:r>
          </a:p>
          <a:p>
            <a:r>
              <a:rPr lang="fr-FR" dirty="0"/>
              <a:t>Rendre accessible les données en réseau (gérer la </a:t>
            </a:r>
            <a:r>
              <a:rPr lang="fr-FR" b="1" dirty="0"/>
              <a:t>concurrence</a:t>
            </a:r>
            <a:r>
              <a:rPr lang="fr-FR" dirty="0"/>
              <a:t> des accès parallèles ou </a:t>
            </a:r>
            <a:r>
              <a:rPr lang="fr-FR" b="1" dirty="0"/>
              <a:t>transaction</a:t>
            </a:r>
            <a:r>
              <a:rPr lang="fr-FR" dirty="0"/>
              <a:t>)</a:t>
            </a:r>
          </a:p>
        </p:txBody>
      </p:sp>
    </p:spTree>
    <p:extLst>
      <p:ext uri="{BB962C8B-B14F-4D97-AF65-F5344CB8AC3E}">
        <p14:creationId xmlns:p14="http://schemas.microsoft.com/office/powerpoint/2010/main" val="294547983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Définitions (2/4)</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SQL: </a:t>
            </a:r>
          </a:p>
          <a:p>
            <a:pPr lvl="1"/>
            <a:r>
              <a:rPr lang="fr-FR" sz="1600" dirty="0"/>
              <a:t>SQL est un langage d'interrogation pour la gestion des bases de données relationnelles.</a:t>
            </a:r>
          </a:p>
          <a:p>
            <a:pPr lvl="1"/>
            <a:r>
              <a:rPr lang="fr-FR" sz="1600" dirty="0"/>
              <a:t>La syntaxe et les commandes SQL originales sont définies par la norme ANSI.</a:t>
            </a:r>
          </a:p>
          <a:p>
            <a:pPr lvl="1"/>
            <a:r>
              <a:rPr lang="fr-FR" sz="1600" dirty="0"/>
              <a:t>En raison de l'existence de plusieurs types de SQL, certaines commandes SQL peuvent ne pas fonctionner sur des systèmes de bases de données spécifiques.</a:t>
            </a:r>
          </a:p>
          <a:p>
            <a:endParaRPr lang="fr-FR" b="1"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b="1" dirty="0"/>
              <a:t>Table : </a:t>
            </a:r>
            <a:r>
              <a:rPr lang="fr-FR" dirty="0"/>
              <a:t>une base de données relationnelle est principalement constituée de tables (ou « relations » d'où le nom de relationnel). Une table est basiquement un élément d'organisation de l'information constitué de colonnes (ou attributs) et de lignes (ou enregistrements)</a:t>
            </a:r>
          </a:p>
          <a:p>
            <a:pPr marL="0" indent="0">
              <a:buNone/>
            </a:pPr>
            <a:r>
              <a:rPr lang="fr-FR" dirty="0"/>
              <a:t>Exemple: des livres sont représentés par des enregistrements dans une table, avec pour colonne « titre »,  « date de parution », etc.</a:t>
            </a:r>
          </a:p>
          <a:p>
            <a:r>
              <a:rPr lang="fr-FR" b="1" dirty="0"/>
              <a:t>Instruction: </a:t>
            </a:r>
            <a:r>
              <a:rPr lang="fr-FR" dirty="0"/>
              <a:t>enchainement de mots clés permettant d’interagir avec la BDD</a:t>
            </a:r>
            <a:endParaRPr lang="fr-FR" b="1" dirty="0"/>
          </a:p>
          <a:p>
            <a:pPr marL="0" indent="0">
              <a:buNone/>
            </a:pPr>
            <a:endParaRPr lang="fr-FR" b="1" dirty="0"/>
          </a:p>
        </p:txBody>
      </p:sp>
    </p:spTree>
    <p:extLst>
      <p:ext uri="{BB962C8B-B14F-4D97-AF65-F5344CB8AC3E}">
        <p14:creationId xmlns:p14="http://schemas.microsoft.com/office/powerpoint/2010/main" val="131281303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a:xfrm>
            <a:off x="801333" y="2477981"/>
            <a:ext cx="4727735" cy="3029446"/>
          </a:xfrm>
        </p:spPr>
        <p:txBody>
          <a:bodyPr rtlCol="0">
            <a:noAutofit/>
          </a:bodyPr>
          <a:lstStyle/>
          <a:p>
            <a:r>
              <a:rPr lang="fr-FR" dirty="0"/>
              <a:t>Lien « </a:t>
            </a:r>
            <a:r>
              <a:rPr lang="fr-FR" b="1" dirty="0"/>
              <a:t>fonctionnel</a:t>
            </a:r>
            <a:r>
              <a:rPr lang="fr-FR" dirty="0"/>
              <a:t> » ou « </a:t>
            </a:r>
            <a:r>
              <a:rPr lang="fr-FR" b="1" dirty="0"/>
              <a:t>association</a:t>
            </a:r>
            <a:r>
              <a:rPr lang="fr-FR" dirty="0"/>
              <a:t> » : permet de savoir si une table peut être associée à une autre table</a:t>
            </a:r>
          </a:p>
          <a:p>
            <a:pPr marL="0" indent="0">
              <a:buNone/>
            </a:pPr>
            <a:r>
              <a:rPr lang="fr-FR" dirty="0"/>
              <a:t>Exemple : un employé ne peut travailler que dans un seul département, un département a plusieurs employés</a:t>
            </a:r>
          </a:p>
        </p:txBody>
      </p:sp>
      <p:pic>
        <p:nvPicPr>
          <p:cNvPr id="6" name="Image 5">
            <a:extLst>
              <a:ext uri="{FF2B5EF4-FFF2-40B4-BE49-F238E27FC236}">
                <a16:creationId xmlns:a16="http://schemas.microsoft.com/office/drawing/2014/main" id="{9A01F47C-C18B-AA47-A537-BB0BB66CEA42}"/>
              </a:ext>
            </a:extLst>
          </p:cNvPr>
          <p:cNvPicPr>
            <a:picLocks noChangeAspect="1"/>
          </p:cNvPicPr>
          <p:nvPr/>
        </p:nvPicPr>
        <p:blipFill>
          <a:blip r:embed="rId4"/>
          <a:stretch>
            <a:fillRect/>
          </a:stretch>
        </p:blipFill>
        <p:spPr>
          <a:xfrm>
            <a:off x="6333804" y="2394817"/>
            <a:ext cx="3986351" cy="3513576"/>
          </a:xfrm>
          <a:prstGeom prst="rect">
            <a:avLst/>
          </a:prstGeom>
        </p:spPr>
      </p:pic>
      <p:sp>
        <p:nvSpPr>
          <p:cNvPr id="12" name="Espace réservé du contenu 7">
            <a:extLst>
              <a:ext uri="{FF2B5EF4-FFF2-40B4-BE49-F238E27FC236}">
                <a16:creationId xmlns:a16="http://schemas.microsoft.com/office/drawing/2014/main" id="{8CEF578C-700C-0740-B024-EEB6348A8E8A}"/>
              </a:ext>
            </a:extLst>
          </p:cNvPr>
          <p:cNvSpPr txBox="1">
            <a:spLocks/>
          </p:cNvSpPr>
          <p:nvPr/>
        </p:nvSpPr>
        <p:spPr>
          <a:xfrm>
            <a:off x="801334" y="1986405"/>
            <a:ext cx="4727735" cy="46515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Définitions (3/4)</a:t>
            </a:r>
          </a:p>
        </p:txBody>
      </p:sp>
    </p:spTree>
    <p:extLst>
      <p:ext uri="{BB962C8B-B14F-4D97-AF65-F5344CB8AC3E}">
        <p14:creationId xmlns:p14="http://schemas.microsoft.com/office/powerpoint/2010/main" val="268934609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Définitions (4/4)</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Cardinalité</a:t>
            </a:r>
            <a:r>
              <a:rPr lang="fr-FR" dirty="0"/>
              <a:t>: c’est le nombre d’associations possibles entre les enregistrements des deux tables</a:t>
            </a:r>
          </a:p>
          <a:p>
            <a:r>
              <a:rPr lang="fr-FR" dirty="0"/>
              <a:t>« </a:t>
            </a:r>
            <a:r>
              <a:rPr lang="fr-FR" b="1" dirty="0"/>
              <a:t>Clé</a:t>
            </a:r>
            <a:r>
              <a:rPr lang="fr-FR" dirty="0"/>
              <a:t> </a:t>
            </a:r>
            <a:r>
              <a:rPr lang="fr-FR" b="1" dirty="0"/>
              <a:t>primaire</a:t>
            </a:r>
            <a:r>
              <a:rPr lang="fr-FR" dirty="0"/>
              <a:t>»: une information (i.e., attribut ou colonne de la table) uniquement permettant d’identifier un enregistrement. Exemple: le numéro d’adhérent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a:extLst>
              <a:ext uri="{FF2B5EF4-FFF2-40B4-BE49-F238E27FC236}">
                <a16:creationId xmlns:a16="http://schemas.microsoft.com/office/drawing/2014/main" id="{6704A5E9-6BDD-9C48-996C-D617A7927A06}"/>
              </a:ext>
            </a:extLst>
          </p:cNvPr>
          <p:cNvPicPr>
            <a:picLocks noChangeAspect="1"/>
          </p:cNvPicPr>
          <p:nvPr/>
        </p:nvPicPr>
        <p:blipFill>
          <a:blip r:embed="rId4"/>
          <a:stretch>
            <a:fillRect/>
          </a:stretch>
        </p:blipFill>
        <p:spPr>
          <a:xfrm>
            <a:off x="6404343" y="2422379"/>
            <a:ext cx="4762500" cy="2705100"/>
          </a:xfrm>
          <a:prstGeom prst="rect">
            <a:avLst/>
          </a:prstGeom>
        </p:spPr>
      </p:pic>
    </p:spTree>
    <p:extLst>
      <p:ext uri="{BB962C8B-B14F-4D97-AF65-F5344CB8AC3E}">
        <p14:creationId xmlns:p14="http://schemas.microsoft.com/office/powerpoint/2010/main" val="238721782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Conception</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0900146" cy="3029446"/>
          </a:xfrm>
        </p:spPr>
        <p:txBody>
          <a:bodyPr rtlCol="0">
            <a:noAutofit/>
          </a:bodyPr>
          <a:lstStyle/>
          <a:p>
            <a:pPr marL="0" indent="0">
              <a:buNone/>
            </a:pPr>
            <a:r>
              <a:rPr lang="fr-FR" dirty="0"/>
              <a:t>Quatre étapes dans la conception d'une base de données :</a:t>
            </a:r>
          </a:p>
          <a:p>
            <a:r>
              <a:rPr lang="fr-FR" b="1" dirty="0"/>
              <a:t>L'analyse</a:t>
            </a:r>
            <a:r>
              <a:rPr lang="fr-FR" dirty="0"/>
              <a:t>: elle consiste à étudier le problème,  consigner les besoins, les choix, les contraintes</a:t>
            </a:r>
          </a:p>
          <a:p>
            <a:r>
              <a:rPr lang="fr-FR" b="1" dirty="0"/>
              <a:t>La modélisation conceptuelle</a:t>
            </a:r>
            <a:r>
              <a:rPr lang="fr-FR" dirty="0"/>
              <a:t>: elle permet de décrire le problème posé, de façon non-formelle (en générale graphique), en prenant des hypothèses de simplification</a:t>
            </a:r>
          </a:p>
          <a:p>
            <a:r>
              <a:rPr lang="fr-FR" b="1" dirty="0"/>
              <a:t>La modélisation logique:  </a:t>
            </a:r>
            <a:r>
              <a:rPr lang="fr-FR" dirty="0"/>
              <a:t>elle permet de décrire une solution, en prenant une orientation informatique générale: SQL ? NoSQL ? Fichier ? etc.</a:t>
            </a:r>
          </a:p>
          <a:p>
            <a:r>
              <a:rPr lang="fr-FR" b="1" dirty="0"/>
              <a:t>L'implémentation:</a:t>
            </a:r>
            <a:r>
              <a:rPr lang="fr-FR" dirty="0"/>
              <a:t> elle correspond aux choix techniques et à leur mise en œuvre (programmation, optimisation...)</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49798351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a:extLst>
              <a:ext uri="{FF2B5EF4-FFF2-40B4-BE49-F238E27FC236}">
                <a16:creationId xmlns:a16="http://schemas.microsoft.com/office/drawing/2014/main" id="{FD0FADF7-43F7-8841-857C-FBAE05AA3AA8}"/>
              </a:ext>
            </a:extLst>
          </p:cNvPr>
          <p:cNvPicPr>
            <a:picLocks noChangeAspect="1"/>
          </p:cNvPicPr>
          <p:nvPr/>
        </p:nvPicPr>
        <p:blipFill>
          <a:blip r:embed="rId4"/>
          <a:stretch>
            <a:fillRect/>
          </a:stretch>
        </p:blipFill>
        <p:spPr>
          <a:xfrm>
            <a:off x="2596446" y="1604688"/>
            <a:ext cx="6364897" cy="3759855"/>
          </a:xfrm>
          <a:prstGeom prst="rect">
            <a:avLst/>
          </a:prstGeom>
        </p:spPr>
      </p:pic>
    </p:spTree>
    <p:extLst>
      <p:ext uri="{BB962C8B-B14F-4D97-AF65-F5344CB8AC3E}">
        <p14:creationId xmlns:p14="http://schemas.microsoft.com/office/powerpoint/2010/main" val="323876665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Création de tables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3" y="2422380"/>
            <a:ext cx="11319289" cy="3029446"/>
          </a:xfrm>
        </p:spPr>
        <p:txBody>
          <a:bodyPr rtlCol="0">
            <a:noAutofit/>
          </a:bodyPr>
          <a:lstStyle/>
          <a:p>
            <a:r>
              <a:rPr lang="fr-FR" dirty="0"/>
              <a:t>La commande CREATE TABLE permet de créer une table en SQL. La création d’une table sert à définir les colonnes et le type de données qui seront contenus dans chacune des colonne (entier, chaîne de caractères, date, valeur binaire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12" name="Image 11" descr="Une image contenant texte&#10;&#10;Description générée automatiquement">
            <a:extLst>
              <a:ext uri="{FF2B5EF4-FFF2-40B4-BE49-F238E27FC236}">
                <a16:creationId xmlns:a16="http://schemas.microsoft.com/office/drawing/2014/main" id="{E367BA93-F912-444F-8479-75967ABC0BB9}"/>
              </a:ext>
            </a:extLst>
          </p:cNvPr>
          <p:cNvPicPr>
            <a:picLocks noChangeAspect="1"/>
          </p:cNvPicPr>
          <p:nvPr/>
        </p:nvPicPr>
        <p:blipFill>
          <a:blip r:embed="rId4"/>
          <a:stretch>
            <a:fillRect/>
          </a:stretch>
        </p:blipFill>
        <p:spPr>
          <a:xfrm>
            <a:off x="2159531" y="2988359"/>
            <a:ext cx="5951264" cy="3057832"/>
          </a:xfrm>
          <a:prstGeom prst="rect">
            <a:avLst/>
          </a:prstGeom>
        </p:spPr>
      </p:pic>
    </p:spTree>
    <p:extLst>
      <p:ext uri="{BB962C8B-B14F-4D97-AF65-F5344CB8AC3E}">
        <p14:creationId xmlns:p14="http://schemas.microsoft.com/office/powerpoint/2010/main" val="397565709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Création de tables: exemple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5659270" cy="3469134"/>
          </a:xfrm>
        </p:spPr>
        <p:txBody>
          <a:bodyPr rtlCol="0">
            <a:noAutofit/>
          </a:bodyPr>
          <a:lstStyle/>
          <a:p>
            <a:pPr>
              <a:spcBef>
                <a:spcPts val="0"/>
              </a:spcBef>
            </a:pPr>
            <a:r>
              <a:rPr lang="fr-FR" b="1" dirty="0"/>
              <a:t>id</a:t>
            </a:r>
            <a:r>
              <a:rPr lang="fr-FR" dirty="0"/>
              <a:t> : identifiant unique qui est utilisé comme clé primaire et qui n’est pas nulle</a:t>
            </a:r>
          </a:p>
          <a:p>
            <a:pPr>
              <a:spcBef>
                <a:spcPts val="0"/>
              </a:spcBef>
            </a:pPr>
            <a:r>
              <a:rPr lang="fr-FR" b="1" dirty="0"/>
              <a:t>nom</a:t>
            </a:r>
            <a:r>
              <a:rPr lang="fr-FR" dirty="0"/>
              <a:t> : nom de l’utilisateur dans une colonne de type VARCHAR avec un maximum de 100 caractères </a:t>
            </a:r>
          </a:p>
          <a:p>
            <a:pPr>
              <a:spcBef>
                <a:spcPts val="0"/>
              </a:spcBef>
            </a:pPr>
            <a:r>
              <a:rPr lang="fr-FR" b="1" dirty="0"/>
              <a:t>prenom</a:t>
            </a:r>
            <a:r>
              <a:rPr lang="fr-FR" dirty="0"/>
              <a:t> : idem mais pour le prénom</a:t>
            </a:r>
          </a:p>
          <a:p>
            <a:pPr>
              <a:spcBef>
                <a:spcPts val="0"/>
              </a:spcBef>
            </a:pPr>
            <a:r>
              <a:rPr lang="fr-FR" b="1" dirty="0"/>
              <a:t>email</a:t>
            </a:r>
            <a:r>
              <a:rPr lang="fr-FR" dirty="0"/>
              <a:t> : adresse email enregistré sous 255 caractères au maximum </a:t>
            </a:r>
          </a:p>
          <a:p>
            <a:pPr>
              <a:spcBef>
                <a:spcPts val="0"/>
              </a:spcBef>
            </a:pPr>
            <a:r>
              <a:rPr lang="fr-FR" b="1" dirty="0"/>
              <a:t>date_naissance </a:t>
            </a:r>
            <a:r>
              <a:rPr lang="fr-FR" dirty="0"/>
              <a:t>: date de naissance enregistré au format AAAA-MM-JJ (exemple : 1973-11- 17) </a:t>
            </a:r>
          </a:p>
          <a:p>
            <a:pPr>
              <a:spcBef>
                <a:spcPts val="0"/>
              </a:spcBef>
            </a:pPr>
            <a:r>
              <a:rPr lang="fr-FR" b="1" dirty="0"/>
              <a:t>pays</a:t>
            </a:r>
            <a:r>
              <a:rPr lang="fr-FR" dirty="0"/>
              <a:t> : nom du pays de l’utilisateur sous 255 caractères au maximum</a:t>
            </a:r>
          </a:p>
          <a:p>
            <a:pPr>
              <a:spcBef>
                <a:spcPts val="0"/>
              </a:spcBef>
            </a:pPr>
            <a:r>
              <a:rPr lang="fr-FR" b="1" dirty="0"/>
              <a:t>ville</a:t>
            </a:r>
            <a:r>
              <a:rPr lang="fr-FR" dirty="0"/>
              <a:t> : idem pour la ville</a:t>
            </a:r>
          </a:p>
          <a:p>
            <a:pPr>
              <a:spcBef>
                <a:spcPts val="0"/>
              </a:spcBef>
            </a:pPr>
            <a:r>
              <a:rPr lang="fr-FR" b="1" dirty="0"/>
              <a:t>code_postal </a:t>
            </a:r>
            <a:r>
              <a:rPr lang="fr-FR" dirty="0"/>
              <a:t>: 5 caractères du code postal</a:t>
            </a:r>
          </a:p>
          <a:p>
            <a:pPr>
              <a:spcBef>
                <a:spcPts val="0"/>
              </a:spcBef>
            </a:pPr>
            <a:r>
              <a:rPr lang="fr-FR" b="1" dirty="0"/>
              <a:t>nombre_achat </a:t>
            </a:r>
            <a:r>
              <a:rPr lang="fr-FR" dirty="0"/>
              <a:t>: nombre d’achat de cet utilisateur sur le site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A1CFD62C-AB8E-E34E-9CD8-997FDA0E17A0}"/>
              </a:ext>
            </a:extLst>
          </p:cNvPr>
          <p:cNvPicPr>
            <a:picLocks noChangeAspect="1"/>
          </p:cNvPicPr>
          <p:nvPr/>
        </p:nvPicPr>
        <p:blipFill>
          <a:blip r:embed="rId4"/>
          <a:stretch>
            <a:fillRect/>
          </a:stretch>
        </p:blipFill>
        <p:spPr>
          <a:xfrm>
            <a:off x="6344318" y="1973954"/>
            <a:ext cx="5809298" cy="2551748"/>
          </a:xfrm>
          <a:prstGeom prst="rect">
            <a:avLst/>
          </a:prstGeom>
        </p:spPr>
      </p:pic>
    </p:spTree>
    <p:extLst>
      <p:ext uri="{BB962C8B-B14F-4D97-AF65-F5344CB8AC3E}">
        <p14:creationId xmlns:p14="http://schemas.microsoft.com/office/powerpoint/2010/main" val="385664812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Sélection de données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3" y="2422380"/>
            <a:ext cx="11319289" cy="3029446"/>
          </a:xfrm>
        </p:spPr>
        <p:txBody>
          <a:bodyPr rtlCol="0">
            <a:noAutofit/>
          </a:bodyPr>
          <a:lstStyle/>
          <a:p>
            <a:r>
              <a:rPr lang="fr-FR" dirty="0"/>
              <a:t>L’utilisation la plus courante de SQL consiste à lire des données issues de la base de données. Cela s’effectue grâce à la commande SELECT, qui retourne des enregistrements dans un tableau de résultats. Cette commande peut sélectionner une ou plusieurs colonnes d’une table.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1891BA5F-A8F6-6344-A635-F4434AF76FA2}"/>
              </a:ext>
            </a:extLst>
          </p:cNvPr>
          <p:cNvPicPr>
            <a:picLocks noChangeAspect="1"/>
          </p:cNvPicPr>
          <p:nvPr/>
        </p:nvPicPr>
        <p:blipFill>
          <a:blip r:embed="rId4"/>
          <a:stretch>
            <a:fillRect/>
          </a:stretch>
        </p:blipFill>
        <p:spPr>
          <a:xfrm>
            <a:off x="2145617" y="3338412"/>
            <a:ext cx="7427048" cy="1904920"/>
          </a:xfrm>
          <a:prstGeom prst="rect">
            <a:avLst/>
          </a:prstGeom>
        </p:spPr>
      </p:pic>
    </p:spTree>
    <p:extLst>
      <p:ext uri="{BB962C8B-B14F-4D97-AF65-F5344CB8AC3E}">
        <p14:creationId xmlns:p14="http://schemas.microsoft.com/office/powerpoint/2010/main" val="410596846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Sélection de données (1/3)</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119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7" name="Image 6" descr="Une image contenant table&#10;&#10;Description générée automatiquement">
            <a:extLst>
              <a:ext uri="{FF2B5EF4-FFF2-40B4-BE49-F238E27FC236}">
                <a16:creationId xmlns:a16="http://schemas.microsoft.com/office/drawing/2014/main" id="{739B9C3D-90E7-8849-8D8A-6EFAE0963BD3}"/>
              </a:ext>
            </a:extLst>
          </p:cNvPr>
          <p:cNvPicPr>
            <a:picLocks noChangeAspect="1"/>
          </p:cNvPicPr>
          <p:nvPr/>
        </p:nvPicPr>
        <p:blipFill>
          <a:blip r:embed="rId4"/>
          <a:stretch>
            <a:fillRect/>
          </a:stretch>
        </p:blipFill>
        <p:spPr>
          <a:xfrm>
            <a:off x="3831550" y="1509914"/>
            <a:ext cx="5844885" cy="4521515"/>
          </a:xfrm>
          <a:prstGeom prst="rect">
            <a:avLst/>
          </a:prstGeom>
        </p:spPr>
      </p:pic>
    </p:spTree>
    <p:extLst>
      <p:ext uri="{BB962C8B-B14F-4D97-AF65-F5344CB8AC3E}">
        <p14:creationId xmlns:p14="http://schemas.microsoft.com/office/powerpoint/2010/main" val="3779855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Définitions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Instance d’objet</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Il s’agit de la </a:t>
            </a:r>
            <a:r>
              <a:rPr lang="fr-FR" b="1" dirty="0"/>
              <a:t>concrétisation</a:t>
            </a:r>
            <a:r>
              <a:rPr lang="fr-FR" dirty="0"/>
              <a:t> d’un objet:  il existe en mémoire, et fonctionne selon sa </a:t>
            </a:r>
            <a:r>
              <a:rPr lang="fr-FR" b="1" dirty="0"/>
              <a:t>classe</a:t>
            </a:r>
            <a:r>
              <a:rPr lang="fr-FR" dirty="0"/>
              <a:t> </a:t>
            </a:r>
            <a:r>
              <a:rPr lang="fr-FR" b="1" dirty="0"/>
              <a:t>d’appartenance</a:t>
            </a:r>
            <a:r>
              <a:rPr lang="fr-FR" dirty="0"/>
              <a:t> (un objet est toujours associé à une classe)</a:t>
            </a:r>
          </a:p>
          <a:p>
            <a:pPr fontAlgn="base"/>
            <a:r>
              <a:rPr lang="fr-FR" dirty="0"/>
              <a:t>Ses propriétés évoluent dans le temps, elles sont </a:t>
            </a:r>
            <a:r>
              <a:rPr lang="fr-FR" b="1" dirty="0"/>
              <a:t>persistantes</a:t>
            </a:r>
            <a:r>
              <a:rPr lang="fr-FR" dirty="0"/>
              <a:t> en mémoire vive (tant que le programme tourne), ou bien après une   </a:t>
            </a:r>
            <a:r>
              <a:rPr lang="fr-FR" b="1" dirty="0"/>
              <a:t>sérialisation</a:t>
            </a:r>
            <a:r>
              <a:rPr lang="fr-FR" dirty="0"/>
              <a:t> et un stockage (dans un fichier, une base de données, etc)</a:t>
            </a:r>
          </a:p>
          <a:p>
            <a:pPr fontAlgn="base"/>
            <a:r>
              <a:rPr lang="fr-FR" dirty="0"/>
              <a:t>Passage entre une </a:t>
            </a:r>
            <a:r>
              <a:rPr lang="fr-FR" b="1" dirty="0"/>
              <a:t>instance</a:t>
            </a:r>
            <a:r>
              <a:rPr lang="fr-FR" dirty="0"/>
              <a:t> d’objet et une </a:t>
            </a:r>
            <a:r>
              <a:rPr lang="fr-FR" b="1" dirty="0"/>
              <a:t>BDD</a:t>
            </a:r>
            <a:r>
              <a:rPr lang="fr-FR" dirty="0"/>
              <a:t> </a:t>
            </a:r>
            <a:r>
              <a:rPr lang="fr-FR" b="1" dirty="0"/>
              <a:t>relationnelle</a:t>
            </a:r>
            <a:r>
              <a:rPr lang="fr-FR" dirty="0"/>
              <a:t>: via des outils appelés </a:t>
            </a:r>
            <a:r>
              <a:rPr lang="fr-FR" b="1" dirty="0"/>
              <a:t>ORM</a:t>
            </a:r>
            <a:r>
              <a:rPr lang="fr-FR" dirty="0"/>
              <a:t> (object relational mapping)</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Héritage</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a:xfrm>
            <a:off x="6095999" y="2422380"/>
            <a:ext cx="4727735" cy="3287304"/>
          </a:xfrm>
        </p:spPr>
        <p:txBody>
          <a:bodyPr rtlCol="0">
            <a:noAutofit/>
          </a:bodyPr>
          <a:lstStyle/>
          <a:p>
            <a:pPr fontAlgn="base"/>
            <a:r>
              <a:rPr lang="fr-FR" dirty="0"/>
              <a:t>Objectif: </a:t>
            </a:r>
            <a:r>
              <a:rPr lang="fr-FR" b="1" dirty="0"/>
              <a:t>mutualiser</a:t>
            </a:r>
            <a:r>
              <a:rPr lang="fr-FR" dirty="0"/>
              <a:t> des </a:t>
            </a:r>
            <a:r>
              <a:rPr lang="fr-FR" b="1" dirty="0"/>
              <a:t>propriétés</a:t>
            </a:r>
            <a:r>
              <a:rPr lang="fr-FR" dirty="0"/>
              <a:t> et </a:t>
            </a:r>
            <a:r>
              <a:rPr lang="fr-FR" b="1" dirty="0"/>
              <a:t>méthodes</a:t>
            </a:r>
            <a:r>
              <a:rPr lang="fr-FR" dirty="0"/>
              <a:t> pour des objets de classes différentes, éviter de ré-écrire la roue !</a:t>
            </a:r>
          </a:p>
          <a:p>
            <a:pPr fontAlgn="base"/>
            <a:r>
              <a:rPr lang="fr-FR" dirty="0"/>
              <a:t>Exemple: la classe Véhicule définit les propriétés poids et couleur, ainsi que les méthodes avancer et reculer. La classe Voiture dispose des mêmes besoins. Aussi, on créé la classe Voiture en héritant de la classe Véhicule, i.e., ses propriétés et méthodes. Seules les particularités sont donc à décrire pour la classe Voiture</a:t>
            </a:r>
          </a:p>
          <a:p>
            <a:pPr fontAlgn="base"/>
            <a:r>
              <a:rPr lang="fr-FR" dirty="0"/>
              <a:t>On peut </a:t>
            </a:r>
            <a:r>
              <a:rPr lang="fr-FR" b="1" dirty="0"/>
              <a:t>surcharger</a:t>
            </a:r>
            <a:r>
              <a:rPr lang="fr-FR" dirty="0"/>
              <a:t>: par exemple, dans notre cas, il s’agit de </a:t>
            </a:r>
            <a:r>
              <a:rPr lang="fr-FR" b="1" dirty="0"/>
              <a:t>redéfinir</a:t>
            </a:r>
            <a:r>
              <a:rPr lang="fr-FR" dirty="0"/>
              <a:t> la méthode « avancer » pour la classe « Voiture »</a:t>
            </a:r>
            <a:endParaRPr lang="fr-FR" b="1"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385122990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Sélection de données (2/3)</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5" name="Image 4" descr="Une image contenant table&#10;&#10;Description générée automatiquement">
            <a:extLst>
              <a:ext uri="{FF2B5EF4-FFF2-40B4-BE49-F238E27FC236}">
                <a16:creationId xmlns:a16="http://schemas.microsoft.com/office/drawing/2014/main" id="{5A973BA1-D050-0042-A3B8-ADEAA16C5DDC}"/>
              </a:ext>
            </a:extLst>
          </p:cNvPr>
          <p:cNvPicPr>
            <a:picLocks noChangeAspect="1"/>
          </p:cNvPicPr>
          <p:nvPr/>
        </p:nvPicPr>
        <p:blipFill>
          <a:blip r:embed="rId4"/>
          <a:stretch>
            <a:fillRect/>
          </a:stretch>
        </p:blipFill>
        <p:spPr>
          <a:xfrm>
            <a:off x="2804694" y="2299160"/>
            <a:ext cx="6582612" cy="3396909"/>
          </a:xfrm>
          <a:prstGeom prst="rect">
            <a:avLst/>
          </a:prstGeom>
        </p:spPr>
      </p:pic>
    </p:spTree>
    <p:extLst>
      <p:ext uri="{BB962C8B-B14F-4D97-AF65-F5344CB8AC3E}">
        <p14:creationId xmlns:p14="http://schemas.microsoft.com/office/powerpoint/2010/main" val="162064977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Sélection de données (3/3)</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5" name="Image 4" descr="Une image contenant table&#10;&#10;Description générée automatiquement">
            <a:extLst>
              <a:ext uri="{FF2B5EF4-FFF2-40B4-BE49-F238E27FC236}">
                <a16:creationId xmlns:a16="http://schemas.microsoft.com/office/drawing/2014/main" id="{E8427F73-40E0-1A4D-9AD5-57DD9263A70F}"/>
              </a:ext>
            </a:extLst>
          </p:cNvPr>
          <p:cNvPicPr>
            <a:picLocks noChangeAspect="1"/>
          </p:cNvPicPr>
          <p:nvPr/>
        </p:nvPicPr>
        <p:blipFill>
          <a:blip r:embed="rId4"/>
          <a:stretch>
            <a:fillRect/>
          </a:stretch>
        </p:blipFill>
        <p:spPr>
          <a:xfrm>
            <a:off x="2118167" y="2205297"/>
            <a:ext cx="6897868" cy="3669079"/>
          </a:xfrm>
          <a:prstGeom prst="rect">
            <a:avLst/>
          </a:prstGeom>
        </p:spPr>
      </p:pic>
    </p:spTree>
    <p:extLst>
      <p:ext uri="{BB962C8B-B14F-4D97-AF65-F5344CB8AC3E}">
        <p14:creationId xmlns:p14="http://schemas.microsoft.com/office/powerpoint/2010/main" val="425709519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Sélection de données - Compléments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0" name="Espace réservé du contenu 4">
            <a:extLst>
              <a:ext uri="{FF2B5EF4-FFF2-40B4-BE49-F238E27FC236}">
                <a16:creationId xmlns:a16="http://schemas.microsoft.com/office/drawing/2014/main" id="{4A4D7EE2-9749-0C4F-814D-D91778A4C2DB}"/>
              </a:ext>
            </a:extLst>
          </p:cNvPr>
          <p:cNvSpPr>
            <a:spLocks noGrp="1"/>
          </p:cNvSpPr>
          <p:nvPr>
            <p:ph idx="1"/>
          </p:nvPr>
        </p:nvSpPr>
        <p:spPr>
          <a:xfrm>
            <a:off x="648933" y="2422380"/>
            <a:ext cx="11319289" cy="3029446"/>
          </a:xfrm>
        </p:spPr>
        <p:txBody>
          <a:bodyPr rtlCol="0">
            <a:noAutofit/>
          </a:bodyPr>
          <a:lstStyle/>
          <a:p>
            <a:pPr marL="0" indent="0">
              <a:buNone/>
            </a:pPr>
            <a:r>
              <a:rPr lang="fr-FR" dirty="0"/>
              <a:t>SELECT est une commande relativement commune. Il existe plusieurs clauses qui permettent de mieux gérer les données que l’on souhaite lire:</a:t>
            </a:r>
          </a:p>
          <a:p>
            <a:r>
              <a:rPr lang="fr-FR" dirty="0"/>
              <a:t>Joindre un autre tableau aux résultats</a:t>
            </a:r>
          </a:p>
          <a:p>
            <a:r>
              <a:rPr lang="fr-FR" dirty="0"/>
              <a:t>Filtrer pour ne sélectionner que certains enregistrements</a:t>
            </a:r>
          </a:p>
          <a:p>
            <a:r>
              <a:rPr lang="fr-FR" dirty="0"/>
              <a:t>Classer les résultats</a:t>
            </a:r>
          </a:p>
          <a:p>
            <a:r>
              <a:rPr lang="fr-FR" dirty="0"/>
              <a:t>Grouper les résultats pour faire uniquement des statistiques (note moyenne, prix le plus élevé …)</a:t>
            </a:r>
          </a:p>
        </p:txBody>
      </p:sp>
    </p:spTree>
    <p:extLst>
      <p:ext uri="{BB962C8B-B14F-4D97-AF65-F5344CB8AC3E}">
        <p14:creationId xmlns:p14="http://schemas.microsoft.com/office/powerpoint/2010/main" val="58992992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Sélection de données - Compléments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7" name="Image 6" descr="Une image contenant texte&#10;&#10;Description générée automatiquement">
            <a:extLst>
              <a:ext uri="{FF2B5EF4-FFF2-40B4-BE49-F238E27FC236}">
                <a16:creationId xmlns:a16="http://schemas.microsoft.com/office/drawing/2014/main" id="{02242F38-689E-F64C-B765-C4AA9DEEECA2}"/>
              </a:ext>
            </a:extLst>
          </p:cNvPr>
          <p:cNvPicPr>
            <a:picLocks noChangeAspect="1"/>
          </p:cNvPicPr>
          <p:nvPr/>
        </p:nvPicPr>
        <p:blipFill>
          <a:blip r:embed="rId4"/>
          <a:stretch>
            <a:fillRect/>
          </a:stretch>
        </p:blipFill>
        <p:spPr>
          <a:xfrm>
            <a:off x="2409715" y="2589754"/>
            <a:ext cx="7703102" cy="2653577"/>
          </a:xfrm>
          <a:prstGeom prst="rect">
            <a:avLst/>
          </a:prstGeom>
        </p:spPr>
      </p:pic>
      <p:sp>
        <p:nvSpPr>
          <p:cNvPr id="13" name="Espace réservé du contenu 4">
            <a:extLst>
              <a:ext uri="{FF2B5EF4-FFF2-40B4-BE49-F238E27FC236}">
                <a16:creationId xmlns:a16="http://schemas.microsoft.com/office/drawing/2014/main" id="{2564F40A-CD3C-764F-A504-9495A0D9D95E}"/>
              </a:ext>
            </a:extLst>
          </p:cNvPr>
          <p:cNvSpPr>
            <a:spLocks noGrp="1"/>
          </p:cNvSpPr>
          <p:nvPr>
            <p:ph idx="1"/>
          </p:nvPr>
        </p:nvSpPr>
        <p:spPr>
          <a:xfrm>
            <a:off x="648933" y="2299160"/>
            <a:ext cx="11319289" cy="3152666"/>
          </a:xfrm>
        </p:spPr>
        <p:txBody>
          <a:bodyPr rtlCol="0">
            <a:noAutofit/>
          </a:bodyPr>
          <a:lstStyle/>
          <a:p>
            <a:pPr marL="0" indent="0">
              <a:buNone/>
            </a:pPr>
            <a:r>
              <a:rPr lang="fr-FR" dirty="0"/>
              <a:t>Une requête SELECT peut devenir assez longue. Voici toutes les instructions possibles :</a:t>
            </a:r>
          </a:p>
        </p:txBody>
      </p:sp>
    </p:spTree>
    <p:extLst>
      <p:ext uri="{BB962C8B-B14F-4D97-AF65-F5344CB8AC3E}">
        <p14:creationId xmlns:p14="http://schemas.microsoft.com/office/powerpoint/2010/main" val="239464003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Sélection de données – Clause WHERE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0" name="Espace réservé du contenu 4">
            <a:extLst>
              <a:ext uri="{FF2B5EF4-FFF2-40B4-BE49-F238E27FC236}">
                <a16:creationId xmlns:a16="http://schemas.microsoft.com/office/drawing/2014/main" id="{4A4D7EE2-9749-0C4F-814D-D91778A4C2DB}"/>
              </a:ext>
            </a:extLst>
          </p:cNvPr>
          <p:cNvSpPr>
            <a:spLocks noGrp="1"/>
          </p:cNvSpPr>
          <p:nvPr>
            <p:ph idx="1"/>
          </p:nvPr>
        </p:nvSpPr>
        <p:spPr>
          <a:xfrm>
            <a:off x="648933" y="2422380"/>
            <a:ext cx="11319289" cy="3029446"/>
          </a:xfrm>
        </p:spPr>
        <p:txBody>
          <a:bodyPr rtlCol="0">
            <a:noAutofit/>
          </a:bodyPr>
          <a:lstStyle/>
          <a:p>
            <a:pPr marL="0" indent="0">
              <a:buNone/>
            </a:pPr>
            <a:r>
              <a:rPr lang="fr-FR" dirty="0"/>
              <a:t>La commande WHERE dans une requête SQL permet d’extraire les lignes d’une base de données qui respectent une condition. Cela permet d’obtenir uniquement les informations désirées.</a:t>
            </a:r>
          </a:p>
        </p:txBody>
      </p:sp>
      <p:pic>
        <p:nvPicPr>
          <p:cNvPr id="5" name="Image 4" descr="Une image contenant texte&#10;&#10;Description générée automatiquement">
            <a:extLst>
              <a:ext uri="{FF2B5EF4-FFF2-40B4-BE49-F238E27FC236}">
                <a16:creationId xmlns:a16="http://schemas.microsoft.com/office/drawing/2014/main" id="{BC55DBDE-031F-FF40-B39D-33B38BB0328D}"/>
              </a:ext>
            </a:extLst>
          </p:cNvPr>
          <p:cNvPicPr>
            <a:picLocks noChangeAspect="1"/>
          </p:cNvPicPr>
          <p:nvPr/>
        </p:nvPicPr>
        <p:blipFill>
          <a:blip r:embed="rId4"/>
          <a:stretch>
            <a:fillRect/>
          </a:stretch>
        </p:blipFill>
        <p:spPr>
          <a:xfrm>
            <a:off x="2227396" y="3029030"/>
            <a:ext cx="8162361" cy="2097590"/>
          </a:xfrm>
          <a:prstGeom prst="rect">
            <a:avLst/>
          </a:prstGeom>
        </p:spPr>
      </p:pic>
    </p:spTree>
    <p:extLst>
      <p:ext uri="{BB962C8B-B14F-4D97-AF65-F5344CB8AC3E}">
        <p14:creationId xmlns:p14="http://schemas.microsoft.com/office/powerpoint/2010/main" val="148176402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Sélection de données – Clause WHERE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9" name="Image 8" descr="Une image contenant table&#10;&#10;Description générée automatiquement">
            <a:extLst>
              <a:ext uri="{FF2B5EF4-FFF2-40B4-BE49-F238E27FC236}">
                <a16:creationId xmlns:a16="http://schemas.microsoft.com/office/drawing/2014/main" id="{7A4123F2-C3D8-DE4A-BECC-7C366A551265}"/>
              </a:ext>
            </a:extLst>
          </p:cNvPr>
          <p:cNvPicPr>
            <a:picLocks noChangeAspect="1"/>
          </p:cNvPicPr>
          <p:nvPr/>
        </p:nvPicPr>
        <p:blipFill>
          <a:blip r:embed="rId4"/>
          <a:stretch>
            <a:fillRect/>
          </a:stretch>
        </p:blipFill>
        <p:spPr>
          <a:xfrm>
            <a:off x="2548926" y="2162618"/>
            <a:ext cx="5921974" cy="3879368"/>
          </a:xfrm>
          <a:prstGeom prst="rect">
            <a:avLst/>
          </a:prstGeom>
        </p:spPr>
      </p:pic>
    </p:spTree>
    <p:extLst>
      <p:ext uri="{BB962C8B-B14F-4D97-AF65-F5344CB8AC3E}">
        <p14:creationId xmlns:p14="http://schemas.microsoft.com/office/powerpoint/2010/main" val="109370431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Sélection de données – Opérateurs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0" name="Espace réservé du contenu 4">
            <a:extLst>
              <a:ext uri="{FF2B5EF4-FFF2-40B4-BE49-F238E27FC236}">
                <a16:creationId xmlns:a16="http://schemas.microsoft.com/office/drawing/2014/main" id="{E480D6E5-212D-D24A-9448-594A64B1D4B6}"/>
              </a:ext>
            </a:extLst>
          </p:cNvPr>
          <p:cNvSpPr>
            <a:spLocks noGrp="1"/>
          </p:cNvSpPr>
          <p:nvPr>
            <p:ph idx="1"/>
          </p:nvPr>
        </p:nvSpPr>
        <p:spPr>
          <a:xfrm>
            <a:off x="648933" y="2422380"/>
            <a:ext cx="11319289" cy="3029446"/>
          </a:xfrm>
        </p:spPr>
        <p:txBody>
          <a:bodyPr rtlCol="0">
            <a:noAutofit/>
          </a:bodyPr>
          <a:lstStyle/>
          <a:p>
            <a:pPr marL="0" indent="0">
              <a:buNone/>
            </a:pPr>
            <a:r>
              <a:rPr lang="fr-FR" dirty="0"/>
              <a:t>Il existe plusieurs opérateurs de comparaison:</a:t>
            </a:r>
          </a:p>
        </p:txBody>
      </p:sp>
      <p:pic>
        <p:nvPicPr>
          <p:cNvPr id="5" name="Image 4" descr="Une image contenant table&#10;&#10;Description générée automatiquement">
            <a:extLst>
              <a:ext uri="{FF2B5EF4-FFF2-40B4-BE49-F238E27FC236}">
                <a16:creationId xmlns:a16="http://schemas.microsoft.com/office/drawing/2014/main" id="{861EACC5-49E3-2144-902F-24FDB9A037DF}"/>
              </a:ext>
            </a:extLst>
          </p:cNvPr>
          <p:cNvPicPr>
            <a:picLocks noChangeAspect="1"/>
          </p:cNvPicPr>
          <p:nvPr/>
        </p:nvPicPr>
        <p:blipFill>
          <a:blip r:embed="rId4"/>
          <a:stretch>
            <a:fillRect/>
          </a:stretch>
        </p:blipFill>
        <p:spPr>
          <a:xfrm>
            <a:off x="4808494" y="2299160"/>
            <a:ext cx="6943707" cy="3601816"/>
          </a:xfrm>
          <a:prstGeom prst="rect">
            <a:avLst/>
          </a:prstGeom>
        </p:spPr>
      </p:pic>
    </p:spTree>
    <p:extLst>
      <p:ext uri="{BB962C8B-B14F-4D97-AF65-F5344CB8AC3E}">
        <p14:creationId xmlns:p14="http://schemas.microsoft.com/office/powerpoint/2010/main" val="37598589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a:xfrm>
            <a:off x="648934" y="1834005"/>
            <a:ext cx="5447066" cy="465155"/>
          </a:xfrm>
        </p:spPr>
        <p:txBody>
          <a:bodyPr rtlCol="0">
            <a:noAutofit/>
          </a:bodyPr>
          <a:lstStyle/>
          <a:p>
            <a:pPr rtl="0"/>
            <a:r>
              <a:rPr lang="fr-FR" dirty="0"/>
              <a:t>Sélection de données – Opérateurs logiques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0" name="Espace réservé du contenu 4">
            <a:extLst>
              <a:ext uri="{FF2B5EF4-FFF2-40B4-BE49-F238E27FC236}">
                <a16:creationId xmlns:a16="http://schemas.microsoft.com/office/drawing/2014/main" id="{E480D6E5-212D-D24A-9448-594A64B1D4B6}"/>
              </a:ext>
            </a:extLst>
          </p:cNvPr>
          <p:cNvSpPr>
            <a:spLocks noGrp="1"/>
          </p:cNvSpPr>
          <p:nvPr>
            <p:ph idx="1"/>
          </p:nvPr>
        </p:nvSpPr>
        <p:spPr>
          <a:xfrm>
            <a:off x="648933" y="2422380"/>
            <a:ext cx="4159561" cy="3029446"/>
          </a:xfrm>
        </p:spPr>
        <p:txBody>
          <a:bodyPr rtlCol="0">
            <a:noAutofit/>
          </a:bodyPr>
          <a:lstStyle/>
          <a:p>
            <a:pPr marL="0" indent="0">
              <a:buNone/>
            </a:pPr>
            <a:r>
              <a:rPr lang="fr-FR" dirty="0"/>
              <a:t>Une requête SQL peut être restreinte à l’aide de la condition WHERE. Les opérateurs logiques AND et OR peuvent être utilisées au sein de la commande WHERE pour combiner des conditions.</a:t>
            </a:r>
          </a:p>
        </p:txBody>
      </p:sp>
      <p:pic>
        <p:nvPicPr>
          <p:cNvPr id="6" name="Image 5">
            <a:extLst>
              <a:ext uri="{FF2B5EF4-FFF2-40B4-BE49-F238E27FC236}">
                <a16:creationId xmlns:a16="http://schemas.microsoft.com/office/drawing/2014/main" id="{A85931F9-99D5-8843-95EB-FEF23C627AC1}"/>
              </a:ext>
            </a:extLst>
          </p:cNvPr>
          <p:cNvPicPr>
            <a:picLocks noChangeAspect="1"/>
          </p:cNvPicPr>
          <p:nvPr/>
        </p:nvPicPr>
        <p:blipFill>
          <a:blip r:embed="rId4"/>
          <a:stretch>
            <a:fillRect/>
          </a:stretch>
        </p:blipFill>
        <p:spPr>
          <a:xfrm>
            <a:off x="5042141" y="2211068"/>
            <a:ext cx="6736200" cy="3452069"/>
          </a:xfrm>
          <a:prstGeom prst="rect">
            <a:avLst/>
          </a:prstGeom>
        </p:spPr>
      </p:pic>
    </p:spTree>
    <p:extLst>
      <p:ext uri="{BB962C8B-B14F-4D97-AF65-F5344CB8AC3E}">
        <p14:creationId xmlns:p14="http://schemas.microsoft.com/office/powerpoint/2010/main" val="105668177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a:xfrm>
            <a:off x="648934" y="1834005"/>
            <a:ext cx="5511721" cy="465155"/>
          </a:xfrm>
        </p:spPr>
        <p:txBody>
          <a:bodyPr rtlCol="0">
            <a:noAutofit/>
          </a:bodyPr>
          <a:lstStyle/>
          <a:p>
            <a:r>
              <a:rPr lang="fr-FR" dirty="0"/>
              <a:t>Sélection de données – Opérateurs logiques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0" name="Espace réservé du contenu 4">
            <a:extLst>
              <a:ext uri="{FF2B5EF4-FFF2-40B4-BE49-F238E27FC236}">
                <a16:creationId xmlns:a16="http://schemas.microsoft.com/office/drawing/2014/main" id="{E480D6E5-212D-D24A-9448-594A64B1D4B6}"/>
              </a:ext>
            </a:extLst>
          </p:cNvPr>
          <p:cNvSpPr>
            <a:spLocks noGrp="1"/>
          </p:cNvSpPr>
          <p:nvPr>
            <p:ph idx="1"/>
          </p:nvPr>
        </p:nvSpPr>
        <p:spPr>
          <a:xfrm>
            <a:off x="648933" y="2422380"/>
            <a:ext cx="11319289" cy="3029446"/>
          </a:xfrm>
        </p:spPr>
        <p:txBody>
          <a:bodyPr rtlCol="0">
            <a:noAutofit/>
          </a:bodyPr>
          <a:lstStyle/>
          <a:p>
            <a:pPr marL="0" indent="0">
              <a:buNone/>
            </a:pPr>
            <a:r>
              <a:rPr lang="fr-FR" dirty="0"/>
              <a:t>Exemple:</a:t>
            </a:r>
          </a:p>
        </p:txBody>
      </p:sp>
      <p:pic>
        <p:nvPicPr>
          <p:cNvPr id="7" name="Image 6" descr="Une image contenant table&#10;&#10;Description générée automatiquement">
            <a:extLst>
              <a:ext uri="{FF2B5EF4-FFF2-40B4-BE49-F238E27FC236}">
                <a16:creationId xmlns:a16="http://schemas.microsoft.com/office/drawing/2014/main" id="{689E778F-BCF0-1A49-9820-D2E3FE926660}"/>
              </a:ext>
            </a:extLst>
          </p:cNvPr>
          <p:cNvPicPr>
            <a:picLocks noChangeAspect="1"/>
          </p:cNvPicPr>
          <p:nvPr/>
        </p:nvPicPr>
        <p:blipFill>
          <a:blip r:embed="rId4"/>
          <a:stretch>
            <a:fillRect/>
          </a:stretch>
        </p:blipFill>
        <p:spPr>
          <a:xfrm>
            <a:off x="2581557" y="2098608"/>
            <a:ext cx="7314798" cy="3902533"/>
          </a:xfrm>
          <a:prstGeom prst="rect">
            <a:avLst/>
          </a:prstGeom>
        </p:spPr>
      </p:pic>
    </p:spTree>
    <p:extLst>
      <p:ext uri="{BB962C8B-B14F-4D97-AF65-F5344CB8AC3E}">
        <p14:creationId xmlns:p14="http://schemas.microsoft.com/office/powerpoint/2010/main" val="38632448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Insertion de données – Une ligne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129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0" name="Espace réservé du contenu 4">
            <a:extLst>
              <a:ext uri="{FF2B5EF4-FFF2-40B4-BE49-F238E27FC236}">
                <a16:creationId xmlns:a16="http://schemas.microsoft.com/office/drawing/2014/main" id="{E480D6E5-212D-D24A-9448-594A64B1D4B6}"/>
              </a:ext>
            </a:extLst>
          </p:cNvPr>
          <p:cNvSpPr>
            <a:spLocks noGrp="1"/>
          </p:cNvSpPr>
          <p:nvPr>
            <p:ph idx="1"/>
          </p:nvPr>
        </p:nvSpPr>
        <p:spPr>
          <a:xfrm>
            <a:off x="648933" y="2422380"/>
            <a:ext cx="11319289" cy="3029446"/>
          </a:xfrm>
        </p:spPr>
        <p:txBody>
          <a:bodyPr rtlCol="0">
            <a:noAutofit/>
          </a:bodyPr>
          <a:lstStyle/>
          <a:p>
            <a:pPr marL="0" indent="0">
              <a:buNone/>
            </a:pPr>
            <a:r>
              <a:rPr lang="fr-FR" dirty="0"/>
              <a:t>L’insertion de données dans une table s’effectue à l’aide de la commande INSERT INTO. Cette commande permet au choix d’inclure une seule ligne à la base existante ou plusieurs lignes d’un coup. </a:t>
            </a:r>
          </a:p>
          <a:p>
            <a:pPr marL="0" indent="0">
              <a:buNone/>
            </a:pPr>
            <a:r>
              <a:rPr lang="fr-FR" dirty="0"/>
              <a:t>Pour insérer des données dans une base, il y a 2 syntaxes principales</a:t>
            </a:r>
          </a:p>
          <a:p>
            <a:r>
              <a:rPr lang="fr-FR" dirty="0"/>
              <a:t>Insérer une ligne en indiquant les informations pour chaque colonne existante (en respectant l’ordre)</a:t>
            </a:r>
          </a:p>
          <a:p>
            <a:r>
              <a:rPr lang="fr-FR" dirty="0"/>
              <a:t>Insérer une ligne en spécifiant les colonnes que vous souhaitez compléter. Il est possible d’insérer une ligne en renseigner seulement une partie des colonnes</a:t>
            </a:r>
          </a:p>
        </p:txBody>
      </p:sp>
    </p:spTree>
    <p:extLst>
      <p:ext uri="{BB962C8B-B14F-4D97-AF65-F5344CB8AC3E}">
        <p14:creationId xmlns:p14="http://schemas.microsoft.com/office/powerpoint/2010/main" val="4066794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Définitions</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a:xfrm>
            <a:off x="5592910" y="1834005"/>
            <a:ext cx="4727735" cy="465155"/>
          </a:xfrm>
        </p:spPr>
        <p:txBody>
          <a:bodyPr rtlCol="0">
            <a:noAutofit/>
          </a:bodyPr>
          <a:lstStyle/>
          <a:p>
            <a:pPr rtl="0"/>
            <a:r>
              <a:rPr lang="fr-FR" dirty="0"/>
              <a:t>Interface/api</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a:xfrm>
            <a:off x="5649432" y="2299159"/>
            <a:ext cx="4727735" cy="3282934"/>
          </a:xfrm>
        </p:spPr>
        <p:txBody>
          <a:bodyPr rtlCol="0">
            <a:noAutofit/>
          </a:bodyPr>
          <a:lstStyle/>
          <a:p>
            <a:pPr fontAlgn="base"/>
            <a:r>
              <a:rPr lang="fr-FR" dirty="0"/>
              <a:t>Objectif: permettre à différentes applications, i.e., programmes de </a:t>
            </a:r>
            <a:r>
              <a:rPr lang="fr-FR" b="1" dirty="0"/>
              <a:t>communiquer ensemble</a:t>
            </a:r>
            <a:r>
              <a:rPr lang="fr-FR" dirty="0"/>
              <a:t>. On parle de </a:t>
            </a:r>
            <a:r>
              <a:rPr lang="fr-FR" b="1" dirty="0"/>
              <a:t>contrat d’interface</a:t>
            </a:r>
            <a:r>
              <a:rPr lang="fr-FR" dirty="0"/>
              <a:t>, ou interface, l’idée étant de décrire la façon d’échanger.</a:t>
            </a:r>
          </a:p>
          <a:p>
            <a:pPr fontAlgn="base"/>
            <a:r>
              <a:rPr lang="fr-FR" dirty="0"/>
              <a:t>Il faut donc décrire:</a:t>
            </a:r>
          </a:p>
          <a:p>
            <a:pPr lvl="1" fontAlgn="base"/>
            <a:r>
              <a:rPr lang="fr-FR" sz="1600" dirty="0"/>
              <a:t>Des points d’entrées</a:t>
            </a:r>
          </a:p>
          <a:p>
            <a:pPr lvl="1" fontAlgn="base"/>
            <a:r>
              <a:rPr lang="fr-FR" sz="1600" dirty="0"/>
              <a:t>Des points de sorties</a:t>
            </a:r>
          </a:p>
          <a:p>
            <a:pPr lvl="1" fontAlgn="base"/>
            <a:r>
              <a:rPr lang="fr-FR" sz="1600" dirty="0"/>
              <a:t>Des langages d’échanges: REST, SOAP</a:t>
            </a:r>
          </a:p>
          <a:p>
            <a:pPr lvl="1" fontAlgn="base"/>
            <a:r>
              <a:rPr lang="fr-FR" sz="1600" dirty="0"/>
              <a:t>Un format de données: JSON, XML</a:t>
            </a:r>
          </a:p>
          <a:p>
            <a:pPr fontAlgn="base"/>
            <a:r>
              <a:rPr lang="fr-FR" dirty="0"/>
              <a:t>On parle aussi de bus applicatif (ESB): application centrale qui assure la communication entre tous les programmes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7">
            <a:extLst>
              <a:ext uri="{FF2B5EF4-FFF2-40B4-BE49-F238E27FC236}">
                <a16:creationId xmlns:a16="http://schemas.microsoft.com/office/drawing/2014/main" id="{923BCB59-8F87-4D4B-8081-EC06644B2F40}"/>
              </a:ext>
            </a:extLst>
          </p:cNvPr>
          <p:cNvSpPr>
            <a:spLocks noGrp="1"/>
          </p:cNvSpPr>
          <p:nvPr>
            <p:ph idx="14"/>
          </p:nvPr>
        </p:nvSpPr>
        <p:spPr>
          <a:xfrm>
            <a:off x="648934" y="1834005"/>
            <a:ext cx="4727735" cy="465155"/>
          </a:xfrm>
        </p:spPr>
        <p:txBody>
          <a:bodyPr rtlCol="0">
            <a:noAutofit/>
          </a:bodyPr>
          <a:lstStyle/>
          <a:p>
            <a:pPr rtl="0"/>
            <a:r>
              <a:rPr lang="fr-FR" dirty="0"/>
              <a:t>M(odèle)V(ue)C(ontrôleur)</a:t>
            </a:r>
          </a:p>
        </p:txBody>
      </p:sp>
      <p:sp>
        <p:nvSpPr>
          <p:cNvPr id="18" name="Espace réservé du contenu 4">
            <a:extLst>
              <a:ext uri="{FF2B5EF4-FFF2-40B4-BE49-F238E27FC236}">
                <a16:creationId xmlns:a16="http://schemas.microsoft.com/office/drawing/2014/main" id="{AECCDEDC-FF4B-EE41-92C2-681DE9CB5901}"/>
              </a:ext>
            </a:extLst>
          </p:cNvPr>
          <p:cNvSpPr>
            <a:spLocks noGrp="1"/>
          </p:cNvSpPr>
          <p:nvPr>
            <p:ph idx="1"/>
          </p:nvPr>
        </p:nvSpPr>
        <p:spPr>
          <a:xfrm>
            <a:off x="648934" y="2422380"/>
            <a:ext cx="4727735" cy="3029446"/>
          </a:xfrm>
        </p:spPr>
        <p:txBody>
          <a:bodyPr rtlCol="0">
            <a:noAutofit/>
          </a:bodyPr>
          <a:lstStyle/>
          <a:p>
            <a:pPr fontAlgn="base"/>
            <a:r>
              <a:rPr lang="fr-FR" dirty="0"/>
              <a:t>Concept architectural pour développer des applications. Objectif: ne pas mélanger la modélisation, le traitement et la restitution !</a:t>
            </a:r>
          </a:p>
          <a:p>
            <a:pPr fontAlgn="base"/>
            <a:r>
              <a:rPr lang="fr-FR" b="1" dirty="0"/>
              <a:t>Modèle</a:t>
            </a:r>
            <a:r>
              <a:rPr lang="fr-FR" dirty="0"/>
              <a:t>: il s’agit de la définition des objets qu’il faut utiliser. Les classes d’objet !</a:t>
            </a:r>
          </a:p>
          <a:p>
            <a:pPr fontAlgn="base"/>
            <a:r>
              <a:rPr lang="fr-FR" b="1" dirty="0"/>
              <a:t>Vue</a:t>
            </a:r>
            <a:r>
              <a:rPr lang="fr-FR" dirty="0"/>
              <a:t>: il s’agit des écrans utilisateurs qui lui permettent d’interagir avec l’application</a:t>
            </a:r>
          </a:p>
          <a:p>
            <a:pPr fontAlgn="base"/>
            <a:r>
              <a:rPr lang="fr-FR" b="1" dirty="0"/>
              <a:t>Contrôleur</a:t>
            </a:r>
            <a:r>
              <a:rPr lang="fr-FR" dirty="0"/>
              <a:t>: outil qui assure le pont entre les données sortante à destination de la vue (qui ne doit que restituer des données, pas de calcul) et celles entrantes (saisies par l’utilisateur) à destination du programme</a:t>
            </a:r>
          </a:p>
          <a:p>
            <a:pPr fontAlgn="base"/>
            <a:endParaRPr lang="fr-FR" dirty="0"/>
          </a:p>
        </p:txBody>
      </p:sp>
    </p:spTree>
    <p:extLst>
      <p:ext uri="{BB962C8B-B14F-4D97-AF65-F5344CB8AC3E}">
        <p14:creationId xmlns:p14="http://schemas.microsoft.com/office/powerpoint/2010/main" val="309750618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Insertion de données – Une ligne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7" name="Image 6" descr="Une image contenant texte&#10;&#10;Description générée automatiquement">
            <a:extLst>
              <a:ext uri="{FF2B5EF4-FFF2-40B4-BE49-F238E27FC236}">
                <a16:creationId xmlns:a16="http://schemas.microsoft.com/office/drawing/2014/main" id="{CFA07064-0C39-E949-8641-E9F3C56D471D}"/>
              </a:ext>
            </a:extLst>
          </p:cNvPr>
          <p:cNvPicPr>
            <a:picLocks noChangeAspect="1"/>
          </p:cNvPicPr>
          <p:nvPr/>
        </p:nvPicPr>
        <p:blipFill>
          <a:blip r:embed="rId4"/>
          <a:stretch>
            <a:fillRect/>
          </a:stretch>
        </p:blipFill>
        <p:spPr>
          <a:xfrm>
            <a:off x="2668546" y="2190749"/>
            <a:ext cx="5807578" cy="3845769"/>
          </a:xfrm>
          <a:prstGeom prst="rect">
            <a:avLst/>
          </a:prstGeom>
        </p:spPr>
      </p:pic>
    </p:spTree>
    <p:extLst>
      <p:ext uri="{BB962C8B-B14F-4D97-AF65-F5344CB8AC3E}">
        <p14:creationId xmlns:p14="http://schemas.microsoft.com/office/powerpoint/2010/main" val="1676390073"/>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Insertion de données – Plusieurs lignes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0" name="Espace réservé du contenu 4">
            <a:extLst>
              <a:ext uri="{FF2B5EF4-FFF2-40B4-BE49-F238E27FC236}">
                <a16:creationId xmlns:a16="http://schemas.microsoft.com/office/drawing/2014/main" id="{E480D6E5-212D-D24A-9448-594A64B1D4B6}"/>
              </a:ext>
            </a:extLst>
          </p:cNvPr>
          <p:cNvSpPr>
            <a:spLocks noGrp="1"/>
          </p:cNvSpPr>
          <p:nvPr>
            <p:ph idx="1"/>
          </p:nvPr>
        </p:nvSpPr>
        <p:spPr>
          <a:xfrm>
            <a:off x="648933" y="2422380"/>
            <a:ext cx="11319289" cy="3029446"/>
          </a:xfrm>
        </p:spPr>
        <p:txBody>
          <a:bodyPr rtlCol="0">
            <a:noAutofit/>
          </a:bodyPr>
          <a:lstStyle/>
          <a:p>
            <a:pPr marL="0" indent="0">
              <a:buNone/>
            </a:pPr>
            <a:r>
              <a:rPr lang="fr-FR" dirty="0"/>
              <a:t>Il est possible d’ajouter plusieurs lignes à un tableau avec une seule requête. Pour ce faire, il convient d’utiliser la syntaxe suivante :</a:t>
            </a:r>
          </a:p>
        </p:txBody>
      </p:sp>
      <p:pic>
        <p:nvPicPr>
          <p:cNvPr id="7" name="Image 6" descr="Une image contenant texte&#10;&#10;Description générée automatiquement">
            <a:extLst>
              <a:ext uri="{FF2B5EF4-FFF2-40B4-BE49-F238E27FC236}">
                <a16:creationId xmlns:a16="http://schemas.microsoft.com/office/drawing/2014/main" id="{5D9F7AAC-8083-5D46-ACFD-D76A4E331FFF}"/>
              </a:ext>
            </a:extLst>
          </p:cNvPr>
          <p:cNvPicPr>
            <a:picLocks noChangeAspect="1"/>
          </p:cNvPicPr>
          <p:nvPr/>
        </p:nvPicPr>
        <p:blipFill>
          <a:blip r:embed="rId4"/>
          <a:stretch>
            <a:fillRect/>
          </a:stretch>
        </p:blipFill>
        <p:spPr>
          <a:xfrm>
            <a:off x="2358679" y="2759597"/>
            <a:ext cx="6760965" cy="1338805"/>
          </a:xfrm>
          <a:prstGeom prst="rect">
            <a:avLst/>
          </a:prstGeom>
        </p:spPr>
      </p:pic>
      <p:pic>
        <p:nvPicPr>
          <p:cNvPr id="11" name="Image 10">
            <a:extLst>
              <a:ext uri="{FF2B5EF4-FFF2-40B4-BE49-F238E27FC236}">
                <a16:creationId xmlns:a16="http://schemas.microsoft.com/office/drawing/2014/main" id="{CEC709AD-AB8A-9D43-AC8D-6037C742027D}"/>
              </a:ext>
            </a:extLst>
          </p:cNvPr>
          <p:cNvPicPr>
            <a:picLocks noChangeAspect="1"/>
          </p:cNvPicPr>
          <p:nvPr/>
        </p:nvPicPr>
        <p:blipFill>
          <a:blip r:embed="rId5"/>
          <a:stretch>
            <a:fillRect/>
          </a:stretch>
        </p:blipFill>
        <p:spPr>
          <a:xfrm>
            <a:off x="2615879" y="4061463"/>
            <a:ext cx="6354502" cy="374156"/>
          </a:xfrm>
          <a:prstGeom prst="rect">
            <a:avLst/>
          </a:prstGeom>
        </p:spPr>
      </p:pic>
    </p:spTree>
    <p:extLst>
      <p:ext uri="{BB962C8B-B14F-4D97-AF65-F5344CB8AC3E}">
        <p14:creationId xmlns:p14="http://schemas.microsoft.com/office/powerpoint/2010/main" val="93946149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Mise à jour de données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0" name="Espace réservé du contenu 4">
            <a:extLst>
              <a:ext uri="{FF2B5EF4-FFF2-40B4-BE49-F238E27FC236}">
                <a16:creationId xmlns:a16="http://schemas.microsoft.com/office/drawing/2014/main" id="{E480D6E5-212D-D24A-9448-594A64B1D4B6}"/>
              </a:ext>
            </a:extLst>
          </p:cNvPr>
          <p:cNvSpPr>
            <a:spLocks noGrp="1"/>
          </p:cNvSpPr>
          <p:nvPr>
            <p:ph idx="1"/>
          </p:nvPr>
        </p:nvSpPr>
        <p:spPr>
          <a:xfrm>
            <a:off x="648933" y="2422380"/>
            <a:ext cx="11319289" cy="3029446"/>
          </a:xfrm>
        </p:spPr>
        <p:txBody>
          <a:bodyPr rtlCol="0">
            <a:noAutofit/>
          </a:bodyPr>
          <a:lstStyle/>
          <a:p>
            <a:pPr marL="0" indent="0">
              <a:buNone/>
            </a:pPr>
            <a:r>
              <a:rPr lang="fr-FR" dirty="0"/>
              <a:t>La commande UPDATE permet d’effectuer des modifications sur des lignes existantes. Très souvent cette commande est utilisée avec WHERE pour spécifier sur quelles lignes doivent porter la ou les modifications.</a:t>
            </a:r>
          </a:p>
        </p:txBody>
      </p:sp>
      <p:pic>
        <p:nvPicPr>
          <p:cNvPr id="5" name="Image 4" descr="Une image contenant texte&#10;&#10;Description générée automatiquement">
            <a:extLst>
              <a:ext uri="{FF2B5EF4-FFF2-40B4-BE49-F238E27FC236}">
                <a16:creationId xmlns:a16="http://schemas.microsoft.com/office/drawing/2014/main" id="{A474D180-9C01-7D40-BB38-854CD0DAEBB5}"/>
              </a:ext>
            </a:extLst>
          </p:cNvPr>
          <p:cNvPicPr>
            <a:picLocks noChangeAspect="1"/>
          </p:cNvPicPr>
          <p:nvPr/>
        </p:nvPicPr>
        <p:blipFill>
          <a:blip r:embed="rId4"/>
          <a:stretch>
            <a:fillRect/>
          </a:stretch>
        </p:blipFill>
        <p:spPr>
          <a:xfrm>
            <a:off x="3120472" y="3016744"/>
            <a:ext cx="5796665" cy="2874769"/>
          </a:xfrm>
          <a:prstGeom prst="rect">
            <a:avLst/>
          </a:prstGeom>
        </p:spPr>
      </p:pic>
    </p:spTree>
    <p:extLst>
      <p:ext uri="{BB962C8B-B14F-4D97-AF65-F5344CB8AC3E}">
        <p14:creationId xmlns:p14="http://schemas.microsoft.com/office/powerpoint/2010/main" val="115740980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Suppression de données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2023</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0" name="Espace réservé du contenu 4">
            <a:extLst>
              <a:ext uri="{FF2B5EF4-FFF2-40B4-BE49-F238E27FC236}">
                <a16:creationId xmlns:a16="http://schemas.microsoft.com/office/drawing/2014/main" id="{E480D6E5-212D-D24A-9448-594A64B1D4B6}"/>
              </a:ext>
            </a:extLst>
          </p:cNvPr>
          <p:cNvSpPr>
            <a:spLocks noGrp="1"/>
          </p:cNvSpPr>
          <p:nvPr>
            <p:ph idx="1"/>
          </p:nvPr>
        </p:nvSpPr>
        <p:spPr>
          <a:xfrm>
            <a:off x="648933" y="2422380"/>
            <a:ext cx="11319289" cy="3029446"/>
          </a:xfrm>
        </p:spPr>
        <p:txBody>
          <a:bodyPr rtlCol="0">
            <a:noAutofit/>
          </a:bodyPr>
          <a:lstStyle/>
          <a:p>
            <a:pPr marL="0" indent="0">
              <a:buNone/>
            </a:pPr>
            <a:r>
              <a:rPr lang="fr-FR" dirty="0"/>
              <a:t>La commande DELETE en SQL permet de supprimer des lignes dans une table. En utilisant cette commande associée à WHERE il est possible de sélectionner les lignes concernées qui seront supprimées. </a:t>
            </a:r>
          </a:p>
          <a:p>
            <a:pPr marL="0" indent="0">
              <a:buNone/>
            </a:pPr>
            <a:r>
              <a:rPr lang="fr-FR" dirty="0"/>
              <a:t>Attention : avant d’essayer de supprimer des lignes, il est recommandé d’effectuer une sauvegarde de la base de données, ou tout du moins de la table concernée par la suppression. Ainsi, s’il y a une mauvaise manipulation il est toujours possible de restaurer les données. Certaines BDD permettent de faire des actions d’annulation (ROLLBACK) si le mode transactionnel est disponible</a:t>
            </a:r>
          </a:p>
        </p:txBody>
      </p:sp>
      <p:pic>
        <p:nvPicPr>
          <p:cNvPr id="6" name="Image 5" descr="Une image contenant texte&#10;&#10;Description générée automatiquement">
            <a:extLst>
              <a:ext uri="{FF2B5EF4-FFF2-40B4-BE49-F238E27FC236}">
                <a16:creationId xmlns:a16="http://schemas.microsoft.com/office/drawing/2014/main" id="{4FD4E242-6C84-C34F-9C6B-F16F7F2F1478}"/>
              </a:ext>
            </a:extLst>
          </p:cNvPr>
          <p:cNvPicPr>
            <a:picLocks noChangeAspect="1"/>
          </p:cNvPicPr>
          <p:nvPr/>
        </p:nvPicPr>
        <p:blipFill>
          <a:blip r:embed="rId4"/>
          <a:stretch>
            <a:fillRect/>
          </a:stretch>
        </p:blipFill>
        <p:spPr>
          <a:xfrm>
            <a:off x="2139464" y="3761599"/>
            <a:ext cx="7233860" cy="1813447"/>
          </a:xfrm>
          <a:prstGeom prst="rect">
            <a:avLst/>
          </a:prstGeom>
        </p:spPr>
      </p:pic>
    </p:spTree>
    <p:extLst>
      <p:ext uri="{BB962C8B-B14F-4D97-AF65-F5344CB8AC3E}">
        <p14:creationId xmlns:p14="http://schemas.microsoft.com/office/powerpoint/2010/main" val="101852764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Base de données - NoSQL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NoSQL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0786853" cy="3029446"/>
          </a:xfrm>
        </p:spPr>
        <p:txBody>
          <a:bodyPr rtlCol="0">
            <a:noAutofit/>
          </a:bodyPr>
          <a:lstStyle/>
          <a:p>
            <a:r>
              <a:rPr lang="fr-FR" dirty="0"/>
              <a:t>Arrivée dans les années 2000 via </a:t>
            </a:r>
            <a:r>
              <a:rPr lang="fr-FR" b="1" dirty="0"/>
              <a:t>une remise en question du modèle relationnel par les GAFAM </a:t>
            </a:r>
            <a:r>
              <a:rPr lang="fr-FR" dirty="0"/>
              <a:t>brassant de plus en plus de quantités de données, volumes non compatibles avec les SGBD existants (millions de ligne à milliard de lignes !)</a:t>
            </a:r>
          </a:p>
          <a:p>
            <a:r>
              <a:rPr lang="fr-FR" dirty="0"/>
              <a:t>Désigne une famille de systèmes de gestion de base de données (SGBD) qui s'écarte du modèle classique des bases relationnelles</a:t>
            </a:r>
          </a:p>
          <a:p>
            <a:r>
              <a:rPr lang="fr-FR" dirty="0"/>
              <a:t>Nouveaux concepts: </a:t>
            </a:r>
            <a:r>
              <a:rPr lang="fr-FR" b="1" dirty="0"/>
              <a:t>données non structurées, architecture en grappe ou distribuée</a:t>
            </a:r>
          </a:p>
          <a:p>
            <a:r>
              <a:rPr lang="fr-FR" dirty="0"/>
              <a:t>Ces systèmes peuvent aussi gérer des données hautement structurées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415196859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 - NoSQL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NoSQL</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8518215" cy="3029446"/>
          </a:xfrm>
        </p:spPr>
        <p:txBody>
          <a:bodyPr rtlCol="0">
            <a:noAutofit/>
          </a:bodyPr>
          <a:lstStyle/>
          <a:p>
            <a:r>
              <a:rPr lang="fr-FR" dirty="0"/>
              <a:t>Les quatre principaux types de bases de données NoSQL sont les suivants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a:extLst>
              <a:ext uri="{FF2B5EF4-FFF2-40B4-BE49-F238E27FC236}">
                <a16:creationId xmlns:a16="http://schemas.microsoft.com/office/drawing/2014/main" id="{0AD962BA-422E-A043-8893-E5EF63B284CD}"/>
              </a:ext>
            </a:extLst>
          </p:cNvPr>
          <p:cNvPicPr>
            <a:picLocks noChangeAspect="1"/>
          </p:cNvPicPr>
          <p:nvPr/>
        </p:nvPicPr>
        <p:blipFill>
          <a:blip r:embed="rId4"/>
          <a:stretch>
            <a:fillRect/>
          </a:stretch>
        </p:blipFill>
        <p:spPr>
          <a:xfrm>
            <a:off x="642917" y="3016745"/>
            <a:ext cx="10070537" cy="2558301"/>
          </a:xfrm>
          <a:prstGeom prst="rect">
            <a:avLst/>
          </a:prstGeom>
        </p:spPr>
      </p:pic>
    </p:spTree>
    <p:extLst>
      <p:ext uri="{BB962C8B-B14F-4D97-AF65-F5344CB8AC3E}">
        <p14:creationId xmlns:p14="http://schemas.microsoft.com/office/powerpoint/2010/main" val="229114803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 - NoSQL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Quelques solutions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18" name="Image 17">
            <a:extLst>
              <a:ext uri="{FF2B5EF4-FFF2-40B4-BE49-F238E27FC236}">
                <a16:creationId xmlns:a16="http://schemas.microsoft.com/office/drawing/2014/main" id="{EC2F2BBD-595C-054A-859F-360041455836}"/>
              </a:ext>
            </a:extLst>
          </p:cNvPr>
          <p:cNvPicPr>
            <a:picLocks noChangeAspect="1"/>
          </p:cNvPicPr>
          <p:nvPr/>
        </p:nvPicPr>
        <p:blipFill>
          <a:blip r:embed="rId4"/>
          <a:stretch>
            <a:fillRect/>
          </a:stretch>
        </p:blipFill>
        <p:spPr>
          <a:xfrm>
            <a:off x="1889486" y="2638048"/>
            <a:ext cx="7552243" cy="1391803"/>
          </a:xfrm>
          <a:prstGeom prst="rect">
            <a:avLst/>
          </a:prstGeom>
        </p:spPr>
      </p:pic>
    </p:spTree>
    <p:extLst>
      <p:ext uri="{BB962C8B-B14F-4D97-AF65-F5344CB8AC3E}">
        <p14:creationId xmlns:p14="http://schemas.microsoft.com/office/powerpoint/2010/main" val="2492992786"/>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 - NoSQL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Avantages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Problème des bases de données relationnelles : </a:t>
            </a:r>
            <a:r>
              <a:rPr lang="fr-FR" b="1" dirty="0"/>
              <a:t>difficiles à distribuer sur plusieurs serveurs, usage du « vertical scaling »</a:t>
            </a:r>
            <a:r>
              <a:rPr lang="fr-FR" dirty="0"/>
              <a:t> (i.e., on augmenter les performances du serveur)</a:t>
            </a:r>
          </a:p>
          <a:p>
            <a:pPr fontAlgn="base"/>
            <a:r>
              <a:rPr lang="fr-FR" b="1" dirty="0"/>
              <a:t>NoSQL utilise « l'horizontal scaling », </a:t>
            </a:r>
            <a:r>
              <a:rPr lang="fr-FR" dirty="0"/>
              <a:t>une base de données peut être </a:t>
            </a:r>
            <a:r>
              <a:rPr lang="fr-FR" b="1" dirty="0"/>
              <a:t>distribuée</a:t>
            </a:r>
            <a:r>
              <a:rPr lang="fr-FR" dirty="0"/>
              <a:t> sur une "pool" de serveurs ce qui permet de mutualiser les performances. L'avantage de cette méthode est qu'elle permet d'adapter l'architecture en fonction de la charge en distribuant sur plus ou moins de serveurs suivant les cas.</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Mais…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pPr fontAlgn="base"/>
            <a:r>
              <a:rPr lang="fr-FR" dirty="0"/>
              <a:t>Analogie avec les boites de vitesses:  le NoSQL est l'équivalent d'une boîte de vitesse manuelle, elle permet d'obtenir de meilleure performance à condition de savoir quand et comment passer les vitesses. Les bases de données relationnelles, comme les boites automatiques permettent de ne pas avoir à se soucier de ce qui se passe derrière en automatisant les choses.</a:t>
            </a:r>
          </a:p>
        </p:txBody>
      </p:sp>
    </p:spTree>
    <p:extLst>
      <p:ext uri="{BB962C8B-B14F-4D97-AF65-F5344CB8AC3E}">
        <p14:creationId xmlns:p14="http://schemas.microsoft.com/office/powerpoint/2010/main" val="75132201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 - NoSQL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Que faire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Globalement, </a:t>
            </a:r>
            <a:r>
              <a:rPr lang="fr-FR" b="1" dirty="0"/>
              <a:t>s’orienter vers du SQL </a:t>
            </a:r>
            <a:r>
              <a:rPr lang="fr-FR" dirty="0"/>
              <a:t>: vous n'avez pas des milliers de serveurs pour gérer votre base de données, vous n'avez pas des millions de pages vues à la seconde</a:t>
            </a:r>
          </a:p>
          <a:p>
            <a:pPr fontAlgn="base"/>
            <a:r>
              <a:rPr lang="fr-FR" dirty="0"/>
              <a:t>Attention à l’idée « utiliser une base de données NoSQL pour sauvegarder rapidement des données sans avoir à réfléchir au préalable à la structure des données » ! </a:t>
            </a:r>
            <a:r>
              <a:rPr lang="fr-FR" b="1" dirty="0"/>
              <a:t>Si les données sont sauvegardées de manière trop anarchique, il sera très difficile de manipuler et organiser nos données par la suite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Exemple d’écueil NoSQL</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pPr fontAlgn="base"/>
            <a:r>
              <a:rPr lang="fr-FR" dirty="0"/>
              <a:t>But: stocker les commentaires de nos articles au sein d'un objet</a:t>
            </a:r>
          </a:p>
          <a:p>
            <a:pPr marL="0" indent="0" fontAlgn="base">
              <a:spcBef>
                <a:spcPts val="0"/>
              </a:spcBef>
              <a:buNone/>
            </a:pPr>
            <a:r>
              <a:rPr lang="fr-FR" i="1" dirty="0"/>
              <a:t>{ "title": "Le seigneur des anneaux", "note": 4, "reviews": [</a:t>
            </a:r>
          </a:p>
          <a:p>
            <a:pPr marL="0" indent="0" fontAlgn="base">
              <a:spcBef>
                <a:spcPts val="0"/>
              </a:spcBef>
              <a:buNone/>
            </a:pPr>
            <a:r>
              <a:rPr lang="fr-FR" i="1" dirty="0"/>
              <a:t> { "username": "John doe", "content": "Pourquoi ne pas avoir utilisé l'aigle ?" },</a:t>
            </a:r>
          </a:p>
          <a:p>
            <a:pPr marL="0" indent="0" fontAlgn="base">
              <a:spcBef>
                <a:spcPts val="0"/>
              </a:spcBef>
              <a:buNone/>
            </a:pPr>
            <a:r>
              <a:rPr lang="fr-FR" i="1" dirty="0"/>
              <a:t>{ "username": "John doe", "content": "Mon précieux !" }] }</a:t>
            </a:r>
          </a:p>
          <a:p>
            <a:pPr fontAlgn="base"/>
            <a:r>
              <a:rPr lang="fr-FR" dirty="0"/>
              <a:t>Pratique et efficace dans un premier temps, sans avoir à faire des liaisons complexes. Par contre, si dans le futur nous souhaitons récupérer les derniers commentaires de tous les livres: KO. Notre organisation va être handicapante nous obligeant alors à repenser notre base ou créer des requêtes plus complexes et ainsi moins performantes !</a:t>
            </a:r>
          </a:p>
          <a:p>
            <a:pPr marL="0" indent="0">
              <a:buNone/>
            </a:pPr>
            <a:endParaRPr lang="fr-FR" dirty="0"/>
          </a:p>
        </p:txBody>
      </p:sp>
    </p:spTree>
    <p:extLst>
      <p:ext uri="{BB962C8B-B14F-4D97-AF65-F5344CB8AC3E}">
        <p14:creationId xmlns:p14="http://schemas.microsoft.com/office/powerpoint/2010/main" val="235565451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 – JSON </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Kesako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b="1" i="0" dirty="0">
                <a:solidFill>
                  <a:srgbClr val="1B1B1B"/>
                </a:solidFill>
                <a:effectLst/>
                <a:latin typeface="Inter"/>
              </a:rPr>
              <a:t>(</a:t>
            </a:r>
            <a:r>
              <a:rPr lang="fr-FR" b="1" i="1" dirty="0">
                <a:solidFill>
                  <a:srgbClr val="1B1B1B"/>
                </a:solidFill>
                <a:effectLst/>
                <a:latin typeface="Inter"/>
              </a:rPr>
              <a:t>JavaScript Object Notation</a:t>
            </a:r>
            <a:r>
              <a:rPr lang="fr-FR" b="1" i="0" dirty="0">
                <a:solidFill>
                  <a:srgbClr val="1B1B1B"/>
                </a:solidFill>
                <a:effectLst/>
                <a:latin typeface="Inter"/>
              </a:rPr>
              <a:t>) </a:t>
            </a:r>
            <a:r>
              <a:rPr lang="fr-FR" b="0" i="0" dirty="0">
                <a:solidFill>
                  <a:srgbClr val="1B1B1B"/>
                </a:solidFill>
                <a:effectLst/>
                <a:latin typeface="Inter"/>
              </a:rPr>
              <a:t>est un format d'échange de données. </a:t>
            </a:r>
          </a:p>
          <a:p>
            <a:pPr fontAlgn="base"/>
            <a:r>
              <a:rPr lang="fr-FR" dirty="0">
                <a:solidFill>
                  <a:srgbClr val="1B1B1B"/>
                </a:solidFill>
                <a:latin typeface="Inter"/>
              </a:rPr>
              <a:t>F</a:t>
            </a:r>
            <a:r>
              <a:rPr lang="fr-FR" b="0" i="0" dirty="0">
                <a:solidFill>
                  <a:srgbClr val="1B1B1B"/>
                </a:solidFill>
                <a:effectLst/>
                <a:latin typeface="Inter"/>
              </a:rPr>
              <a:t>ormat accepté par de </a:t>
            </a:r>
            <a:r>
              <a:rPr lang="fr-FR" b="1" i="0" dirty="0">
                <a:solidFill>
                  <a:srgbClr val="1B1B1B"/>
                </a:solidFill>
                <a:effectLst/>
                <a:latin typeface="Inter"/>
              </a:rPr>
              <a:t>nombreux langages de programmation</a:t>
            </a:r>
            <a:r>
              <a:rPr lang="fr-FR" b="0" i="0" dirty="0">
                <a:solidFill>
                  <a:srgbClr val="1B1B1B"/>
                </a:solidFill>
                <a:effectLst/>
                <a:latin typeface="Inter"/>
              </a:rPr>
              <a:t>, particulièrement utile pour les applications basées sur JavaScript ou API WEB.</a:t>
            </a:r>
          </a:p>
          <a:p>
            <a:pPr fontAlgn="base"/>
            <a:r>
              <a:rPr lang="fr-FR" dirty="0">
                <a:solidFill>
                  <a:srgbClr val="1B1B1B"/>
                </a:solidFill>
                <a:latin typeface="Inter"/>
              </a:rPr>
              <a:t>P</a:t>
            </a:r>
            <a:r>
              <a:rPr lang="fr-FR" b="0" i="0" dirty="0">
                <a:solidFill>
                  <a:srgbClr val="1B1B1B"/>
                </a:solidFill>
                <a:effectLst/>
                <a:latin typeface="Inter"/>
              </a:rPr>
              <a:t>ermet de représenter des nombres, des booléens, des chaînes de caractères, la valeur </a:t>
            </a:r>
            <a:r>
              <a:rPr lang="fr-FR" dirty="0"/>
              <a:t>null</a:t>
            </a:r>
            <a:r>
              <a:rPr lang="fr-FR" b="0" i="0" dirty="0">
                <a:solidFill>
                  <a:srgbClr val="1B1B1B"/>
                </a:solidFill>
                <a:effectLst/>
                <a:latin typeface="Inter"/>
              </a:rPr>
              <a:t>, des tableaux (séquences ordonnées de valeurs) et des objets (correspondances chaînes-valeurs) composés de ces valeurs (ou d'autres tableaux ou objets)</a:t>
            </a:r>
          </a:p>
          <a:p>
            <a:pPr fontAlgn="base"/>
            <a:r>
              <a:rPr lang="fr-FR" dirty="0">
                <a:solidFill>
                  <a:srgbClr val="1B1B1B"/>
                </a:solidFill>
                <a:latin typeface="Inter"/>
              </a:rPr>
              <a:t>Ne</a:t>
            </a:r>
            <a:r>
              <a:rPr lang="fr-FR" b="0" i="0" dirty="0">
                <a:solidFill>
                  <a:srgbClr val="1B1B1B"/>
                </a:solidFill>
                <a:effectLst/>
                <a:latin typeface="Inter"/>
              </a:rPr>
              <a:t> permet pas, nativement, de représenter des données plus complexes comme des fonctions, des expressions rationnelles ou des dates</a:t>
            </a:r>
            <a:endParaRPr lang="fr-FR" b="1"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Exemple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139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a:xfrm>
            <a:off x="6095999" y="2234698"/>
            <a:ext cx="4727735" cy="3029446"/>
          </a:xfrm>
        </p:spPr>
        <p:txBody>
          <a:bodyPr rtlCol="0">
            <a:noAutofit/>
          </a:bodyPr>
          <a:lstStyle/>
          <a:p>
            <a:r>
              <a:rPr lang="fr-FR" dirty="0"/>
              <a:t>{"widget": { "debug": "on", "window": { "title": "Sample Konfabulator Widget",</a:t>
            </a:r>
            <a:br>
              <a:rPr lang="fr-FR" dirty="0"/>
            </a:br>
            <a:r>
              <a:rPr lang="fr-FR" dirty="0"/>
              <a:t>"name": "main_window",</a:t>
            </a:r>
            <a:br>
              <a:rPr lang="fr-FR" dirty="0"/>
            </a:br>
            <a:r>
              <a:rPr lang="fr-FR" dirty="0"/>
              <a:t>"width": 500,</a:t>
            </a:r>
            <a:br>
              <a:rPr lang="fr-FR" dirty="0"/>
            </a:br>
            <a:r>
              <a:rPr lang="fr-FR" dirty="0"/>
              <a:t>"height": 500 },</a:t>
            </a:r>
            <a:br>
              <a:rPr lang="fr-FR" dirty="0"/>
            </a:br>
            <a:r>
              <a:rPr lang="fr-FR" dirty="0"/>
              <a:t>"image": { "src": "Images/Sun.png", "name": "sun1",</a:t>
            </a:r>
            <a:br>
              <a:rPr lang="fr-FR" dirty="0"/>
            </a:br>
            <a:r>
              <a:rPr lang="fr-FR" dirty="0"/>
              <a:t>"hOffset": 250,</a:t>
            </a:r>
            <a:br>
              <a:rPr lang="fr-FR" dirty="0"/>
            </a:br>
            <a:r>
              <a:rPr lang="fr-FR" dirty="0"/>
              <a:t>"vOffset": 250,</a:t>
            </a:r>
            <a:br>
              <a:rPr lang="fr-FR" dirty="0"/>
            </a:br>
            <a:r>
              <a:rPr lang="fr-FR" dirty="0"/>
              <a:t>"alignment": "center" },</a:t>
            </a:r>
            <a:br>
              <a:rPr lang="fr-FR" dirty="0"/>
            </a:br>
            <a:r>
              <a:rPr lang="fr-FR" dirty="0"/>
              <a:t>"text": { "data": "Click Here", "size": 36, "style": "bold",</a:t>
            </a:r>
            <a:br>
              <a:rPr lang="fr-FR" dirty="0"/>
            </a:br>
            <a:r>
              <a:rPr lang="fr-FR" dirty="0"/>
              <a:t>"name": "text1",</a:t>
            </a:r>
            <a:br>
              <a:rPr lang="fr-FR" dirty="0"/>
            </a:br>
            <a:r>
              <a:rPr lang="fr-FR" dirty="0"/>
              <a:t>"hOffset": 250,</a:t>
            </a:r>
            <a:br>
              <a:rPr lang="fr-FR" dirty="0"/>
            </a:br>
            <a:r>
              <a:rPr lang="fr-FR" dirty="0"/>
              <a:t>"vOffset": 100,</a:t>
            </a:r>
            <a:br>
              <a:rPr lang="fr-FR" dirty="0"/>
            </a:br>
            <a:r>
              <a:rPr lang="fr-FR" dirty="0"/>
              <a:t>"alignment": "center", "onMouseUp": "sun1.opacity = (sun1.opacity / 100) * 90;" } }} </a:t>
            </a:r>
          </a:p>
        </p:txBody>
      </p:sp>
    </p:spTree>
    <p:extLst>
      <p:ext uri="{BB962C8B-B14F-4D97-AF65-F5344CB8AC3E}">
        <p14:creationId xmlns:p14="http://schemas.microsoft.com/office/powerpoint/2010/main" val="1312441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Python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Origines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La première version de Python a été créé en 1989 par Guido Von Rossum pendant une semaine de vacances</a:t>
            </a:r>
          </a:p>
          <a:p>
            <a:r>
              <a:rPr lang="fr-FR" dirty="0"/>
              <a:t>Pourquoi </a:t>
            </a:r>
            <a:r>
              <a:rPr lang="fr-FR" dirty="0">
                <a:hlinkClick r:id="rId3"/>
              </a:rPr>
              <a:t>Python</a:t>
            </a:r>
            <a:r>
              <a:rPr lang="fr-FR" dirty="0"/>
              <a:t> ? Car Guido Von Rossum est un fan de la série télévisée « Monty Python »</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Caractéristiques</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p:txBody>
          <a:bodyPr rtlCol="0">
            <a:noAutofit/>
          </a:bodyPr>
          <a:lstStyle/>
          <a:p>
            <a:r>
              <a:rPr lang="fr-FR" dirty="0"/>
              <a:t>langage interprété</a:t>
            </a:r>
          </a:p>
          <a:p>
            <a:r>
              <a:rPr lang="fr-FR" dirty="0"/>
              <a:t>langage orienté objet</a:t>
            </a:r>
          </a:p>
          <a:p>
            <a:r>
              <a:rPr lang="fr-FR" dirty="0"/>
              <a:t>langage à typage dynamique</a:t>
            </a:r>
          </a:p>
          <a:p>
            <a:r>
              <a:rPr lang="fr-FR" dirty="0"/>
              <a:t>portable (unix, windows, MAC)</a:t>
            </a:r>
          </a:p>
          <a:p>
            <a:r>
              <a:rPr lang="fr-FR" dirty="0"/>
              <a:t>interfaçable (Java, .NET)</a:t>
            </a:r>
          </a:p>
          <a:p>
            <a:r>
              <a:rPr lang="fr-FR" dirty="0"/>
              <a:t>apprécié des pédagogues pour sa syntaxe claire et intuitive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4"/>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269153880"/>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 – CSV</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Kesako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b="0" i="0" dirty="0">
                <a:solidFill>
                  <a:srgbClr val="202122"/>
                </a:solidFill>
                <a:effectLst/>
                <a:latin typeface="Arial" panose="020B0604020202020204" pitchFamily="34" charset="0"/>
              </a:rPr>
              <a:t>Un fichier CSV est un</a:t>
            </a:r>
            <a:r>
              <a:rPr lang="fr-FR" dirty="0">
                <a:solidFill>
                  <a:srgbClr val="202122"/>
                </a:solidFill>
                <a:latin typeface="Arial" panose="020B0604020202020204" pitchFamily="34" charset="0"/>
              </a:rPr>
              <a:t> fichier texte, par opposition aux formats dits « binaires ».</a:t>
            </a:r>
          </a:p>
          <a:p>
            <a:pPr fontAlgn="base"/>
            <a:r>
              <a:rPr lang="fr-FR" dirty="0">
                <a:solidFill>
                  <a:srgbClr val="202122"/>
                </a:solidFill>
                <a:latin typeface="Arial" panose="020B0604020202020204" pitchFamily="34" charset="0"/>
              </a:rPr>
              <a:t>Chaque ligne du texte correspond à une ligne du tableau et les virgules correspondent aux séparations entre les colonnes. </a:t>
            </a:r>
          </a:p>
          <a:p>
            <a:pPr fontAlgn="base"/>
            <a:r>
              <a:rPr lang="fr-FR" dirty="0">
                <a:solidFill>
                  <a:srgbClr val="202122"/>
                </a:solidFill>
                <a:latin typeface="Arial" panose="020B0604020202020204" pitchFamily="34" charset="0"/>
              </a:rPr>
              <a:t>Les portions de texte séparées par une virgule correspondent ainsi aux contenus des cellules du tableau. </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Exemple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Espace réservé du contenu 5" descr="Une image contenant table&#10;&#10;Description générée automatiquement">
            <a:extLst>
              <a:ext uri="{FF2B5EF4-FFF2-40B4-BE49-F238E27FC236}">
                <a16:creationId xmlns:a16="http://schemas.microsoft.com/office/drawing/2014/main" id="{C00C2F1D-E5CC-3CC6-C33C-4B9F3B8D3224}"/>
              </a:ext>
            </a:extLst>
          </p:cNvPr>
          <p:cNvPicPr>
            <a:picLocks noGrp="1" noChangeAspect="1"/>
          </p:cNvPicPr>
          <p:nvPr>
            <p:ph idx="13"/>
          </p:nvPr>
        </p:nvPicPr>
        <p:blipFill>
          <a:blip r:embed="rId4"/>
          <a:stretch>
            <a:fillRect/>
          </a:stretch>
        </p:blipFill>
        <p:spPr>
          <a:xfrm>
            <a:off x="6068368" y="2832391"/>
            <a:ext cx="4727575" cy="1471867"/>
          </a:xfrm>
        </p:spPr>
      </p:pic>
    </p:spTree>
    <p:extLst>
      <p:ext uri="{BB962C8B-B14F-4D97-AF65-F5344CB8AC3E}">
        <p14:creationId xmlns:p14="http://schemas.microsoft.com/office/powerpoint/2010/main" val="330240973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Base de données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Conclusion</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9559937" cy="3029446"/>
          </a:xfrm>
        </p:spPr>
        <p:txBody>
          <a:bodyPr rtlCol="0">
            <a:noAutofit/>
          </a:bodyPr>
          <a:lstStyle/>
          <a:p>
            <a:pPr fontAlgn="base"/>
            <a:r>
              <a:rPr lang="fr-FR" dirty="0"/>
              <a:t>Il est important de choisir une technologie par rapport aux besoins du projet que l'on développe et non pas en fonction d'une éventuelle tendance technologique. </a:t>
            </a:r>
          </a:p>
          <a:p>
            <a:pPr fontAlgn="base"/>
            <a:r>
              <a:rPr lang="fr-FR" dirty="0"/>
              <a:t>La base de données constitue en général la fondation d'une application, et un mauvais choix technique peut s'avérer fatal pour l'évolution du projet.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332541008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3">
            <a:extLst>
              <a:ext uri="{FF2B5EF4-FFF2-40B4-BE49-F238E27FC236}">
                <a16:creationId xmlns:a16="http://schemas.microsoft.com/office/drawing/2014/main" id="{331CEB84-49DC-40A9-B2F0-D573658AE999}"/>
              </a:ext>
            </a:extLst>
          </p:cNvPr>
          <p:cNvSpPr>
            <a:spLocks noGrp="1"/>
          </p:cNvSpPr>
          <p:nvPr>
            <p:ph type="ctrTitle"/>
          </p:nvPr>
        </p:nvSpPr>
        <p:spPr/>
        <p:txBody>
          <a:bodyPr rtlCol="0"/>
          <a:lstStyle/>
          <a:p>
            <a:pPr rtl="0"/>
            <a:r>
              <a:rPr lang="fr-FR" dirty="0"/>
              <a:t>IA</a:t>
            </a:r>
          </a:p>
        </p:txBody>
      </p:sp>
      <p:sp>
        <p:nvSpPr>
          <p:cNvPr id="15" name="Sous-titre 14">
            <a:extLst>
              <a:ext uri="{FF2B5EF4-FFF2-40B4-BE49-F238E27FC236}">
                <a16:creationId xmlns:a16="http://schemas.microsoft.com/office/drawing/2014/main" id="{B7886DF7-FA3D-4AD1-AEC1-578EA3AC8C7D}"/>
              </a:ext>
            </a:extLst>
          </p:cNvPr>
          <p:cNvSpPr>
            <a:spLocks noGrp="1"/>
          </p:cNvSpPr>
          <p:nvPr>
            <p:ph type="subTitle" idx="1"/>
          </p:nvPr>
        </p:nvSpPr>
        <p:spPr/>
        <p:txBody>
          <a:bodyPr rtlCol="0">
            <a:normAutofit/>
          </a:bodyPr>
          <a:lstStyle/>
          <a:p>
            <a:pPr rtl="0"/>
            <a:r>
              <a:rPr lang="fr-FR" dirty="0"/>
              <a:t>Définitions</a:t>
            </a:r>
          </a:p>
          <a:p>
            <a:pPr rtl="0"/>
            <a:r>
              <a:rPr lang="fr-FR" dirty="0"/>
              <a:t>Projet</a:t>
            </a:r>
          </a:p>
          <a:p>
            <a:pPr rtl="0"/>
            <a:r>
              <a:rPr lang="fr-FR" dirty="0"/>
              <a:t>Exemples</a:t>
            </a:r>
          </a:p>
        </p:txBody>
      </p:sp>
      <p:pic>
        <p:nvPicPr>
          <p:cNvPr id="5" name="Espace réservé d’image 4" descr="Personnes au milieu d’une salle circulaire ">
            <a:extLst>
              <a:ext uri="{FF2B5EF4-FFF2-40B4-BE49-F238E27FC236}">
                <a16:creationId xmlns:a16="http://schemas.microsoft.com/office/drawing/2014/main" id="{0CEB905B-7FDD-4B1A-96BF-B5A081A25FC8}"/>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t="11" b="11"/>
          <a:stretch/>
        </p:blipFill>
        <p:spPr/>
      </p:pic>
    </p:spTree>
    <p:extLst>
      <p:ext uri="{BB962C8B-B14F-4D97-AF65-F5344CB8AC3E}">
        <p14:creationId xmlns:p14="http://schemas.microsoft.com/office/powerpoint/2010/main" val="168829244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Kesako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algn="l"/>
            <a:r>
              <a:rPr lang="fr-FR" b="0" i="0" dirty="0">
                <a:solidFill>
                  <a:srgbClr val="271A38"/>
                </a:solidFill>
                <a:effectLst/>
                <a:latin typeface="Inter"/>
              </a:rPr>
              <a:t>"L’intelligence artificielle, c’est </a:t>
            </a:r>
            <a:r>
              <a:rPr lang="fr-FR" b="1" i="0" dirty="0">
                <a:solidFill>
                  <a:srgbClr val="271A38"/>
                </a:solidFill>
                <a:effectLst/>
                <a:latin typeface="Inter"/>
              </a:rPr>
              <a:t>toute technologie informatique qui permet de résoudre des problèmes complexes qu'on aurait cru réservés à l'intelligence humaine." </a:t>
            </a:r>
            <a:endParaRPr lang="fr-FR" b="0" i="0" dirty="0">
              <a:solidFill>
                <a:srgbClr val="271A38"/>
              </a:solidFill>
              <a:effectLst/>
              <a:latin typeface="Inter"/>
            </a:endParaRPr>
          </a:p>
          <a:p>
            <a:pPr marL="0" indent="0" algn="l">
              <a:buNone/>
            </a:pPr>
            <a:r>
              <a:rPr lang="fr-FR" dirty="0">
                <a:solidFill>
                  <a:srgbClr val="271A38"/>
                </a:solidFill>
                <a:latin typeface="Inter"/>
              </a:rPr>
              <a:t>     </a:t>
            </a:r>
            <a:r>
              <a:rPr lang="fr-FR" b="0" i="0" dirty="0">
                <a:solidFill>
                  <a:srgbClr val="271A38"/>
                </a:solidFill>
                <a:effectLst/>
                <a:latin typeface="Inter"/>
              </a:rPr>
              <a:t> Cédric Villani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marL="0" indent="0">
              <a:buNone/>
            </a:pPr>
            <a:r>
              <a:rPr lang="fr-FR" b="0" i="0" dirty="0">
                <a:solidFill>
                  <a:srgbClr val="271A38"/>
                </a:solidFill>
                <a:effectLst/>
                <a:latin typeface="Inter"/>
              </a:rPr>
              <a:t>Donc en réalité, il n'y a pas "une" intelligence artificielle, il y a différentes technologies qui font partie du champ d’étude de l’intelligence artificielle. </a:t>
            </a:r>
            <a:endParaRPr lang="fr-FR" dirty="0"/>
          </a:p>
        </p:txBody>
      </p:sp>
    </p:spTree>
    <p:extLst>
      <p:ext uri="{BB962C8B-B14F-4D97-AF65-F5344CB8AC3E}">
        <p14:creationId xmlns:p14="http://schemas.microsoft.com/office/powerpoint/2010/main" val="417271978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Histoire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Big brother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lgn="l">
              <a:buFont typeface="Arial" panose="020B0604020202020204" pitchFamily="34" charset="0"/>
              <a:buChar char="•"/>
            </a:pPr>
            <a:r>
              <a:rPr lang="fr-FR" b="1" i="0" dirty="0">
                <a:solidFill>
                  <a:srgbClr val="271A38"/>
                </a:solidFill>
                <a:effectLst/>
                <a:latin typeface="Inter"/>
              </a:rPr>
              <a:t>L'intelligence artificielle est déjà présente dans nos quotidiens</a:t>
            </a:r>
            <a:r>
              <a:rPr lang="fr-FR" b="0" i="0" dirty="0">
                <a:solidFill>
                  <a:srgbClr val="271A38"/>
                </a:solidFill>
                <a:effectLst/>
                <a:latin typeface="Inter"/>
              </a:rPr>
              <a:t> : de nos applications de réseaux sociaux à nos choix d’itinéraires, en passant par nos choix musicaux ou de vidéo.</a:t>
            </a:r>
          </a:p>
          <a:p>
            <a:pPr algn="l">
              <a:buFont typeface="Arial" panose="020B0604020202020204" pitchFamily="34" charset="0"/>
              <a:buChar char="•"/>
            </a:pPr>
            <a:r>
              <a:rPr lang="fr-FR" b="0" i="0" dirty="0">
                <a:solidFill>
                  <a:srgbClr val="271A38"/>
                </a:solidFill>
                <a:effectLst/>
                <a:latin typeface="Inter"/>
              </a:rPr>
              <a:t>Ce champ d’étude a encore beaucoup à nous proposer, et de nombreuses utilisations de l’IA vont voir le jour dans les prochaines années. </a:t>
            </a:r>
          </a:p>
        </p:txBody>
      </p:sp>
      <p:pic>
        <p:nvPicPr>
          <p:cNvPr id="1026" name="Picture 2">
            <a:extLst>
              <a:ext uri="{FF2B5EF4-FFF2-40B4-BE49-F238E27FC236}">
                <a16:creationId xmlns:a16="http://schemas.microsoft.com/office/drawing/2014/main" id="{6EC6C6A5-18EB-0BC8-AC67-C7953E278E9D}"/>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840828" y="2239951"/>
            <a:ext cx="3922307" cy="3394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986813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Concepts autour de l’IA</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algn="l"/>
            <a:r>
              <a:rPr lang="fr-FR" b="0" i="0" dirty="0">
                <a:solidFill>
                  <a:srgbClr val="271A38"/>
                </a:solidFill>
                <a:effectLst/>
                <a:latin typeface="Inter"/>
              </a:rPr>
              <a:t>Données, le Big Data, Deep Learning, machine learning</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12" name="Espace réservé du contenu 10" descr="Une image contenant diagramme&#10;&#10;Description générée automatiquement">
            <a:extLst>
              <a:ext uri="{FF2B5EF4-FFF2-40B4-BE49-F238E27FC236}">
                <a16:creationId xmlns:a16="http://schemas.microsoft.com/office/drawing/2014/main" id="{7FF471C3-9540-0B3A-8F42-5998FB25569E}"/>
              </a:ext>
            </a:extLst>
          </p:cNvPr>
          <p:cNvPicPr>
            <a:picLocks noChangeAspect="1"/>
          </p:cNvPicPr>
          <p:nvPr/>
        </p:nvPicPr>
        <p:blipFill>
          <a:blip r:embed="rId4"/>
          <a:stretch>
            <a:fillRect/>
          </a:stretch>
        </p:blipFill>
        <p:spPr>
          <a:xfrm>
            <a:off x="7748355" y="1651876"/>
            <a:ext cx="3478187" cy="3028950"/>
          </a:xfrm>
          <a:prstGeom prst="rect">
            <a:avLst/>
          </a:prstGeom>
        </p:spPr>
      </p:pic>
      <p:pic>
        <p:nvPicPr>
          <p:cNvPr id="13" name="Espace réservé du contenu 12" descr="Une image contenant diagramme&#10;&#10;Description générée automatiquement">
            <a:extLst>
              <a:ext uri="{FF2B5EF4-FFF2-40B4-BE49-F238E27FC236}">
                <a16:creationId xmlns:a16="http://schemas.microsoft.com/office/drawing/2014/main" id="{8580B1AF-EBB7-C9C4-9F45-8B9E787B19E1}"/>
              </a:ext>
            </a:extLst>
          </p:cNvPr>
          <p:cNvPicPr>
            <a:picLocks noChangeAspect="1"/>
          </p:cNvPicPr>
          <p:nvPr/>
        </p:nvPicPr>
        <p:blipFill>
          <a:blip r:embed="rId5"/>
          <a:stretch>
            <a:fillRect/>
          </a:stretch>
        </p:blipFill>
        <p:spPr>
          <a:xfrm>
            <a:off x="4622239" y="3255418"/>
            <a:ext cx="3411973" cy="2606846"/>
          </a:xfrm>
          <a:prstGeom prst="rect">
            <a:avLst/>
          </a:prstGeom>
        </p:spPr>
      </p:pic>
    </p:spTree>
    <p:extLst>
      <p:ext uri="{BB962C8B-B14F-4D97-AF65-F5344CB8AC3E}">
        <p14:creationId xmlns:p14="http://schemas.microsoft.com/office/powerpoint/2010/main" val="297693342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Data, données ?</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Définition</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lgn="l"/>
            <a:r>
              <a:rPr lang="fr-FR" b="0" i="0" dirty="0">
                <a:solidFill>
                  <a:srgbClr val="271A38"/>
                </a:solidFill>
                <a:effectLst/>
                <a:latin typeface="Inter"/>
              </a:rPr>
              <a:t>Ce sont ces informations qui sont enregistrées pour être utilisées par les programmes informatiques.</a:t>
            </a:r>
          </a:p>
          <a:p>
            <a:r>
              <a:rPr lang="fr-FR" dirty="0">
                <a:effectLst/>
              </a:rPr>
              <a:t>Exemple: un texte enregistré sur votre ordinateur, un mémo vocal enregistré avec votre smartphone, la dernière photo de votre appareil photo, etc</a:t>
            </a:r>
          </a:p>
          <a:p>
            <a:pPr marL="0" indent="0">
              <a:buNone/>
            </a:pPr>
            <a:br>
              <a:rPr lang="fr-FR" dirty="0"/>
            </a:br>
            <a:endParaRPr lang="fr-FR" dirty="0"/>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13" name="Espace réservé du contenu 12">
            <a:extLst>
              <a:ext uri="{FF2B5EF4-FFF2-40B4-BE49-F238E27FC236}">
                <a16:creationId xmlns:a16="http://schemas.microsoft.com/office/drawing/2014/main" id="{730E1A46-16E0-9BC1-1B6D-0720A9F1EC91}"/>
              </a:ext>
            </a:extLst>
          </p:cNvPr>
          <p:cNvSpPr>
            <a:spLocks noGrp="1"/>
          </p:cNvSpPr>
          <p:nvPr>
            <p:ph idx="1"/>
          </p:nvPr>
        </p:nvSpPr>
        <p:spPr/>
        <p:txBody>
          <a:bodyPr/>
          <a:lstStyle/>
          <a:p>
            <a:r>
              <a:rPr lang="fr-FR" b="0" i="0" dirty="0">
                <a:solidFill>
                  <a:srgbClr val="271A38"/>
                </a:solidFill>
                <a:effectLst/>
                <a:latin typeface="Inter"/>
              </a:rPr>
              <a:t>Les "data", les "données", la "protection des données", la "magie de la data", le "vol de données", prendre des "décisions basées sur la data"....</a:t>
            </a:r>
            <a:endParaRPr lang="fr-FR" b="1" dirty="0">
              <a:effectLst/>
            </a:endParaRPr>
          </a:p>
          <a:p>
            <a:endParaRPr lang="fr-FR" b="1" dirty="0"/>
          </a:p>
          <a:p>
            <a:r>
              <a:rPr lang="fr-FR" b="1" dirty="0">
                <a:effectLst/>
              </a:rPr>
              <a:t>Data = données</a:t>
            </a:r>
            <a:r>
              <a:rPr lang="fr-FR" dirty="0">
                <a:effectLst/>
              </a:rPr>
              <a:t>, les data sont simplement la traduction anglophone des données</a:t>
            </a:r>
            <a:endParaRPr lang="fr-FR" dirty="0"/>
          </a:p>
        </p:txBody>
      </p:sp>
    </p:spTree>
    <p:extLst>
      <p:ext uri="{BB962C8B-B14F-4D97-AF65-F5344CB8AC3E}">
        <p14:creationId xmlns:p14="http://schemas.microsoft.com/office/powerpoint/2010/main" val="400831709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Echelle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r>
              <a:rPr lang="fr-FR" b="0" i="0" dirty="0">
                <a:solidFill>
                  <a:srgbClr val="271A38"/>
                </a:solidFill>
                <a:effectLst/>
                <a:latin typeface="Inter"/>
              </a:rPr>
              <a:t>Nature des données du Big Data: variées</a:t>
            </a:r>
            <a:r>
              <a:rPr lang="fr-FR" dirty="0">
                <a:solidFill>
                  <a:srgbClr val="271A38"/>
                </a:solidFill>
                <a:latin typeface="Inter"/>
              </a:rPr>
              <a:t> !</a:t>
            </a:r>
            <a:r>
              <a:rPr lang="fr-FR" b="0" i="0" dirty="0">
                <a:solidFill>
                  <a:srgbClr val="271A38"/>
                </a:solidFill>
                <a:effectLst/>
                <a:latin typeface="Inter"/>
              </a:rPr>
              <a:t> Celle du monde de l’Internet mais également celles de capteurs dans le monde "physique »: capteurs, balises, etc.</a:t>
            </a:r>
          </a:p>
          <a:p>
            <a:pPr algn="l"/>
            <a:endParaRPr lang="fr-FR" dirty="0">
              <a:effectLst/>
            </a:endParaRP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r>
              <a:rPr lang="fr-FR" b="0" i="0" dirty="0">
                <a:solidFill>
                  <a:srgbClr val="271A38"/>
                </a:solidFill>
                <a:effectLst/>
                <a:latin typeface="Inter"/>
              </a:rPr>
              <a:t>Tout le monde produit des données. </a:t>
            </a:r>
            <a:r>
              <a:rPr lang="fr-FR" dirty="0">
                <a:solidFill>
                  <a:srgbClr val="271A38"/>
                </a:solidFill>
                <a:latin typeface="Inter"/>
              </a:rPr>
              <a:t>C</a:t>
            </a:r>
            <a:r>
              <a:rPr lang="fr-FR" b="0" i="0" dirty="0">
                <a:solidFill>
                  <a:srgbClr val="271A38"/>
                </a:solidFill>
                <a:effectLst/>
                <a:latin typeface="Inter"/>
              </a:rPr>
              <a:t>haque minute :</a:t>
            </a:r>
          </a:p>
          <a:p>
            <a:pPr marL="0" indent="0" algn="l">
              <a:buNone/>
            </a:pPr>
            <a:r>
              <a:rPr lang="fr-FR" b="0" i="1" dirty="0">
                <a:solidFill>
                  <a:srgbClr val="271A38"/>
                </a:solidFill>
                <a:effectLst/>
                <a:latin typeface="Inter"/>
              </a:rPr>
              <a:t>Google est sollicité près de 4 millions de fois ;</a:t>
            </a:r>
          </a:p>
          <a:p>
            <a:pPr marL="0" indent="0" algn="l">
              <a:buNone/>
            </a:pPr>
            <a:r>
              <a:rPr lang="fr-FR" b="0" i="1" dirty="0">
                <a:solidFill>
                  <a:srgbClr val="271A38"/>
                </a:solidFill>
                <a:effectLst/>
                <a:latin typeface="Inter"/>
              </a:rPr>
              <a:t>4,5 millions de vidéos sont visionnées sur YouTube ;</a:t>
            </a:r>
          </a:p>
          <a:p>
            <a:pPr marL="0" indent="0" algn="l">
              <a:buNone/>
            </a:pPr>
            <a:r>
              <a:rPr lang="fr-FR" b="0" i="1" dirty="0">
                <a:solidFill>
                  <a:srgbClr val="271A38"/>
                </a:solidFill>
                <a:effectLst/>
                <a:latin typeface="Inter"/>
              </a:rPr>
              <a:t>188 millions d’emails sont échangés.</a:t>
            </a:r>
          </a:p>
          <a:p>
            <a:endParaRPr lang="fr-FR" dirty="0">
              <a:effectLst/>
            </a:endParaRPr>
          </a:p>
          <a:p>
            <a:r>
              <a:rPr lang="fr-FR" dirty="0">
                <a:effectLst/>
              </a:rPr>
              <a:t>Toutes ces données forment le concept de</a:t>
            </a:r>
            <a:r>
              <a:rPr lang="fr-FR" b="1" dirty="0">
                <a:effectLst/>
              </a:rPr>
              <a:t> Big Data ou "données massives".</a:t>
            </a:r>
            <a:r>
              <a:rPr lang="fr-FR" dirty="0">
                <a:effectLst/>
              </a:rPr>
              <a:t> </a:t>
            </a:r>
          </a:p>
          <a:p>
            <a:r>
              <a:rPr lang="fr-FR" b="0" i="0" dirty="0">
                <a:solidFill>
                  <a:srgbClr val="271A38"/>
                </a:solidFill>
                <a:effectLst/>
                <a:latin typeface="Inter"/>
              </a:rPr>
              <a:t>L’élément-clé le </a:t>
            </a:r>
            <a:r>
              <a:rPr lang="fr-FR" b="1" i="0" dirty="0">
                <a:solidFill>
                  <a:srgbClr val="271A38"/>
                </a:solidFill>
                <a:effectLst/>
                <a:latin typeface="Inter"/>
              </a:rPr>
              <a:t>volume</a:t>
            </a:r>
            <a:r>
              <a:rPr lang="fr-FR" b="0" i="0" dirty="0">
                <a:solidFill>
                  <a:srgbClr val="271A38"/>
                </a:solidFill>
                <a:effectLst/>
                <a:latin typeface="Inter"/>
              </a:rPr>
              <a:t> de données qui est considérable.</a:t>
            </a:r>
          </a:p>
          <a:p>
            <a:endParaRPr lang="fr-FR" dirty="0"/>
          </a:p>
        </p:txBody>
      </p:sp>
    </p:spTree>
    <p:extLst>
      <p:ext uri="{BB962C8B-B14F-4D97-AF65-F5344CB8AC3E}">
        <p14:creationId xmlns:p14="http://schemas.microsoft.com/office/powerpoint/2010/main" val="85026054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Finalités</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Compétences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buFont typeface="Arial" panose="020B0604020202020204" pitchFamily="34" charset="0"/>
              <a:buChar char="•"/>
            </a:pPr>
            <a:r>
              <a:rPr lang="fr-FR" dirty="0">
                <a:effectLst/>
              </a:rPr>
              <a:t>Connaissances en mathématiques et en statistiques pour analyser les chiffres ;</a:t>
            </a:r>
          </a:p>
          <a:p>
            <a:pPr>
              <a:buFont typeface="Arial" panose="020B0604020202020204" pitchFamily="34" charset="0"/>
              <a:buChar char="•"/>
            </a:pPr>
            <a:r>
              <a:rPr lang="fr-FR" dirty="0">
                <a:effectLst/>
              </a:rPr>
              <a:t>Compétences en informatique pour  être en mesure de traiter des quantités importantes d’informations ;</a:t>
            </a:r>
          </a:p>
          <a:p>
            <a:pPr>
              <a:buFont typeface="Arial" panose="020B0604020202020204" pitchFamily="34" charset="0"/>
              <a:buChar char="•"/>
            </a:pPr>
            <a:r>
              <a:rPr lang="fr-FR" dirty="0">
                <a:effectLst/>
              </a:rPr>
              <a:t>Compétences dans le secteur dans lequel elle intervient. </a:t>
            </a:r>
          </a:p>
          <a:p>
            <a:pPr>
              <a:buFont typeface="Arial" panose="020B0604020202020204" pitchFamily="34" charset="0"/>
              <a:buChar char="•"/>
            </a:pPr>
            <a:r>
              <a:rPr lang="fr-FR" dirty="0">
                <a:effectLst/>
              </a:rPr>
              <a:t>Exemple: après son analyse des ventes, mettre en place des outils pour anticiper automatiquement les produits qui seront les plus vendus dans les prochains mois: une IA !</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r>
              <a:rPr lang="fr-FR" dirty="0"/>
              <a:t>Souvent collectées et utilisées par des organisations. Objectifs: </a:t>
            </a:r>
            <a:r>
              <a:rPr lang="fr-FR" b="0" i="0" dirty="0">
                <a:solidFill>
                  <a:srgbClr val="271A38"/>
                </a:solidFill>
                <a:effectLst/>
                <a:latin typeface="Inter"/>
              </a:rPr>
              <a:t>améliorer votre expérience en ligne ou offrir des services personnalisés</a:t>
            </a:r>
          </a:p>
          <a:p>
            <a:r>
              <a:rPr lang="fr-FR" dirty="0">
                <a:solidFill>
                  <a:srgbClr val="271A38"/>
                </a:solidFill>
                <a:latin typeface="Inter"/>
              </a:rPr>
              <a:t>Nouvelle discipline: </a:t>
            </a:r>
            <a:r>
              <a:rPr lang="fr-FR" b="0" i="0" dirty="0">
                <a:solidFill>
                  <a:srgbClr val="271A38"/>
                </a:solidFill>
                <a:effectLst/>
                <a:latin typeface="Inter"/>
              </a:rPr>
              <a:t>la </a:t>
            </a:r>
            <a:r>
              <a:rPr lang="fr-FR" b="1" i="0" dirty="0">
                <a:solidFill>
                  <a:srgbClr val="271A38"/>
                </a:solidFill>
                <a:effectLst/>
                <a:latin typeface="Inter"/>
              </a:rPr>
              <a:t>Data Science, ou science des données</a:t>
            </a:r>
            <a:r>
              <a:rPr lang="fr-FR" b="0" i="0" dirty="0">
                <a:solidFill>
                  <a:srgbClr val="271A38"/>
                </a:solidFill>
                <a:effectLst/>
                <a:latin typeface="Inter"/>
              </a:rPr>
              <a:t>.</a:t>
            </a:r>
            <a:r>
              <a:rPr lang="fr-FR" b="1" i="0" dirty="0">
                <a:solidFill>
                  <a:srgbClr val="271A38"/>
                </a:solidFill>
                <a:effectLst/>
                <a:latin typeface="Inter"/>
              </a:rPr>
              <a:t> </a:t>
            </a:r>
          </a:p>
          <a:p>
            <a:r>
              <a:rPr lang="fr-FR" b="1" dirty="0">
                <a:solidFill>
                  <a:srgbClr val="271A38"/>
                </a:solidFill>
                <a:latin typeface="Inter"/>
              </a:rPr>
              <a:t>Exemple: </a:t>
            </a:r>
            <a:r>
              <a:rPr lang="fr-FR" dirty="0">
                <a:effectLst/>
              </a:rPr>
              <a:t>une chaîne de vêtements avec  plusieurs boutiques en France. Nombreuses données, notamment l’ensemble des ventes réalisées par ses différents points de vente. La Data science : analyse les ventes, identifier les collections qui sont le plus susceptibles de se vendre à l’avenir.</a:t>
            </a:r>
          </a:p>
          <a:p>
            <a:endParaRPr lang="fr-FR" b="0" i="0" dirty="0">
              <a:solidFill>
                <a:srgbClr val="271A38"/>
              </a:solidFill>
              <a:effectLst/>
              <a:latin typeface="Inter"/>
            </a:endParaRPr>
          </a:p>
          <a:p>
            <a:endParaRPr lang="fr-FR" dirty="0"/>
          </a:p>
        </p:txBody>
      </p:sp>
    </p:spTree>
    <p:extLst>
      <p:ext uri="{BB962C8B-B14F-4D97-AF65-F5344CB8AC3E}">
        <p14:creationId xmlns:p14="http://schemas.microsoft.com/office/powerpoint/2010/main" val="242877632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a:xfrm>
            <a:off x="648934" y="1834005"/>
            <a:ext cx="5320942" cy="465155"/>
          </a:xfrm>
        </p:spPr>
        <p:txBody>
          <a:bodyPr rtlCol="0">
            <a:noAutofit/>
          </a:bodyPr>
          <a:lstStyle/>
          <a:p>
            <a:r>
              <a:rPr lang="fr-FR" b="1" i="1" dirty="0">
                <a:solidFill>
                  <a:srgbClr val="271A38"/>
                </a:solidFill>
                <a:effectLst/>
                <a:latin typeface="Inter"/>
              </a:rPr>
              <a:t>Machine Learning</a:t>
            </a:r>
            <a:r>
              <a:rPr lang="fr-FR" dirty="0">
                <a:solidFill>
                  <a:srgbClr val="271A38"/>
                </a:solidFill>
                <a:latin typeface="Inter"/>
              </a:rPr>
              <a:t>,</a:t>
            </a:r>
            <a:r>
              <a:rPr lang="fr-FR" b="1" i="0" dirty="0">
                <a:solidFill>
                  <a:srgbClr val="271A38"/>
                </a:solidFill>
                <a:effectLst/>
                <a:latin typeface="Inter"/>
              </a:rPr>
              <a:t> apprentissage automatique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b="1" i="1" dirty="0">
                <a:solidFill>
                  <a:srgbClr val="271A38"/>
                </a:solidFill>
                <a:effectLst/>
                <a:latin typeface="Inter"/>
              </a:rPr>
              <a:t>Deep Learning</a:t>
            </a:r>
            <a:r>
              <a:rPr lang="fr-FR" b="1" i="0" dirty="0">
                <a:solidFill>
                  <a:srgbClr val="271A38"/>
                </a:solidFill>
                <a:effectLst/>
                <a:latin typeface="Inter"/>
              </a:rPr>
              <a:t> ou apprentissage profond</a:t>
            </a: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149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lgn="l"/>
            <a:r>
              <a:rPr lang="fr-FR" dirty="0"/>
              <a:t>S</a:t>
            </a:r>
            <a:r>
              <a:rPr lang="fr-FR" dirty="0">
                <a:effectLst/>
              </a:rPr>
              <a:t>ous-champs d’étude du Machine Learning</a:t>
            </a:r>
          </a:p>
          <a:p>
            <a:pPr algn="l"/>
            <a:r>
              <a:rPr lang="fr-FR" dirty="0">
                <a:solidFill>
                  <a:srgbClr val="271A38"/>
                </a:solidFill>
                <a:latin typeface="Inter"/>
              </a:rPr>
              <a:t>R</a:t>
            </a:r>
            <a:r>
              <a:rPr lang="fr-FR" b="0" i="0" dirty="0">
                <a:solidFill>
                  <a:srgbClr val="271A38"/>
                </a:solidFill>
                <a:effectLst/>
                <a:latin typeface="Inter"/>
              </a:rPr>
              <a:t>epose sur la construction de réseaux de neurones artificiels</a:t>
            </a:r>
          </a:p>
          <a:p>
            <a:pPr algn="l"/>
            <a:r>
              <a:rPr lang="fr-FR" b="0" i="0" dirty="0">
                <a:solidFill>
                  <a:srgbClr val="271A38"/>
                </a:solidFill>
                <a:effectLst/>
                <a:latin typeface="Inter"/>
              </a:rPr>
              <a:t>Ces réseaux, composés de milliers, voire millions de neurones, sont inspirés du cerveau humain.</a:t>
            </a:r>
          </a:p>
          <a:p>
            <a:pPr algn="l"/>
            <a:r>
              <a:rPr lang="fr-FR" dirty="0">
                <a:solidFill>
                  <a:srgbClr val="271A38"/>
                </a:solidFill>
                <a:latin typeface="Inter"/>
              </a:rPr>
              <a:t>S</a:t>
            </a:r>
            <a:r>
              <a:rPr lang="fr-FR" b="0" i="0" dirty="0">
                <a:solidFill>
                  <a:srgbClr val="271A38"/>
                </a:solidFill>
                <a:effectLst/>
                <a:latin typeface="Inter"/>
              </a:rPr>
              <a:t>’applique souvent sur des quantités de données beaucoup plus importantes que le Machine Learning. </a:t>
            </a:r>
          </a:p>
          <a:p>
            <a:pPr algn="l"/>
            <a:r>
              <a:rPr lang="fr-FR" dirty="0">
                <a:solidFill>
                  <a:srgbClr val="271A38"/>
                </a:solidFill>
                <a:latin typeface="Inter"/>
              </a:rPr>
              <a:t>Programme a</a:t>
            </a:r>
            <a:r>
              <a:rPr lang="fr-FR" b="0" i="0" dirty="0">
                <a:solidFill>
                  <a:srgbClr val="271A38"/>
                </a:solidFill>
                <a:effectLst/>
                <a:latin typeface="Inter"/>
              </a:rPr>
              <a:t>pprend de cette masse d’exemples et obtient dans certains cas de bien meilleurs résultats que les disciplines traditionnelles d’intelligence artificielle.</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r>
              <a:rPr lang="fr-FR" dirty="0">
                <a:solidFill>
                  <a:srgbClr val="271A38"/>
                </a:solidFill>
                <a:latin typeface="Inter"/>
              </a:rPr>
              <a:t>S</a:t>
            </a:r>
            <a:r>
              <a:rPr lang="fr-FR" b="0" i="0" dirty="0">
                <a:solidFill>
                  <a:srgbClr val="271A38"/>
                </a:solidFill>
                <a:effectLst/>
                <a:latin typeface="Inter"/>
              </a:rPr>
              <a:t>ous-ensemble de l’intelligence artificielle</a:t>
            </a:r>
          </a:p>
          <a:p>
            <a:pPr algn="l"/>
            <a:r>
              <a:rPr lang="fr-FR" dirty="0">
                <a:solidFill>
                  <a:srgbClr val="271A38"/>
                </a:solidFill>
                <a:latin typeface="Inter"/>
              </a:rPr>
              <a:t>Permet à</a:t>
            </a:r>
            <a:r>
              <a:rPr lang="fr-FR" b="0" i="0" dirty="0">
                <a:solidFill>
                  <a:srgbClr val="271A38"/>
                </a:solidFill>
                <a:effectLst/>
                <a:latin typeface="Inter"/>
              </a:rPr>
              <a:t> un programme informatique d'effectuer une tâche pour laquelle il n'est pas programmé explicitement: i</a:t>
            </a:r>
            <a:r>
              <a:rPr lang="fr-FR" dirty="0">
                <a:solidFill>
                  <a:srgbClr val="271A38"/>
                </a:solidFill>
                <a:latin typeface="Inter"/>
              </a:rPr>
              <a:t>l</a:t>
            </a:r>
            <a:r>
              <a:rPr lang="fr-FR" b="0" i="0" dirty="0">
                <a:solidFill>
                  <a:srgbClr val="271A38"/>
                </a:solidFill>
                <a:effectLst/>
                <a:latin typeface="Inter"/>
              </a:rPr>
              <a:t> est programmé pour apprendre à la faire</a:t>
            </a:r>
          </a:p>
          <a:p>
            <a:pPr algn="l"/>
            <a:r>
              <a:rPr lang="fr-FR" dirty="0">
                <a:solidFill>
                  <a:srgbClr val="271A38"/>
                </a:solidFill>
                <a:latin typeface="Inter"/>
              </a:rPr>
              <a:t>Injection dans le </a:t>
            </a:r>
            <a:r>
              <a:rPr lang="fr-FR" b="0" i="0" dirty="0">
                <a:solidFill>
                  <a:srgbClr val="271A38"/>
                </a:solidFill>
                <a:effectLst/>
                <a:latin typeface="Inter"/>
              </a:rPr>
              <a:t>programme de nombreuses données; il apprend à partir de ces données. </a:t>
            </a:r>
          </a:p>
          <a:p>
            <a:r>
              <a:rPr lang="fr-FR" dirty="0">
                <a:effectLst/>
              </a:rPr>
              <a:t>Exemple: votre boîte email pour classer automatiquement un email en spam.</a:t>
            </a:r>
            <a:br>
              <a:rPr lang="fr-FR" dirty="0"/>
            </a:br>
            <a:endParaRPr lang="fr-FR" dirty="0"/>
          </a:p>
        </p:txBody>
      </p:sp>
    </p:spTree>
    <p:extLst>
      <p:ext uri="{BB962C8B-B14F-4D97-AF65-F5344CB8AC3E}">
        <p14:creationId xmlns:p14="http://schemas.microsoft.com/office/powerpoint/2010/main" val="2653057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Python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Domaines d’application</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Framework web (Flask, Django, Zope)</a:t>
            </a:r>
          </a:p>
          <a:p>
            <a:r>
              <a:rPr lang="fr-FR" dirty="0"/>
              <a:t>Calcul scientifique (Panda, Numpy)</a:t>
            </a:r>
          </a:p>
          <a:p>
            <a:r>
              <a:rPr lang="fr-FR" dirty="0"/>
              <a:t>Bibliothèques graphiques (</a:t>
            </a:r>
            <a:r>
              <a:rPr lang="fr-FR" dirty="0">
                <a:hlinkClick r:id="rId3"/>
              </a:rPr>
              <a:t>wxPython</a:t>
            </a:r>
            <a:r>
              <a:rPr lang="fr-FR" dirty="0"/>
              <a:t>)</a:t>
            </a:r>
          </a:p>
          <a:p>
            <a:r>
              <a:rPr lang="fr-FR" dirty="0"/>
              <a:t>Administration système</a:t>
            </a:r>
          </a:p>
          <a:p>
            <a:r>
              <a:rPr lang="fr-FR" dirty="0"/>
              <a:t>ORM (</a:t>
            </a:r>
            <a:r>
              <a:rPr lang="fr-FR" dirty="0">
                <a:hlinkClick r:id="rId4"/>
              </a:rPr>
              <a:t>SQLAlchemy</a:t>
            </a:r>
            <a:r>
              <a:rPr lang="fr-FR" dirty="0"/>
              <a:t>)</a:t>
            </a:r>
          </a:p>
          <a:p>
            <a:r>
              <a:rPr lang="fr-FR" dirty="0"/>
              <a:t>Big Data, Deep Learning, IA</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Fonctionnement: l’interpréteur</a:t>
            </a:r>
          </a:p>
        </p:txBody>
      </p:sp>
      <p:pic>
        <p:nvPicPr>
          <p:cNvPr id="9" name="Espace réservé du contenu 8" descr="Une image contenant table&#10;&#10;Description générée automatiquement">
            <a:extLst>
              <a:ext uri="{FF2B5EF4-FFF2-40B4-BE49-F238E27FC236}">
                <a16:creationId xmlns:a16="http://schemas.microsoft.com/office/drawing/2014/main" id="{C9872443-6654-644B-AF60-A0459B8CCDFD}"/>
              </a:ext>
            </a:extLst>
          </p:cNvPr>
          <p:cNvPicPr>
            <a:picLocks noGrp="1" noChangeAspect="1"/>
          </p:cNvPicPr>
          <p:nvPr>
            <p:ph idx="13"/>
          </p:nvPr>
        </p:nvPicPr>
        <p:blipFill>
          <a:blip r:embed="rId5"/>
          <a:stretch>
            <a:fillRect/>
          </a:stretch>
        </p:blipFill>
        <p:spPr>
          <a:xfrm>
            <a:off x="5106312" y="2422379"/>
            <a:ext cx="6707107" cy="1200420"/>
          </a:xfrm>
        </p:spPr>
      </p:pic>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6"/>
          <a:stretch>
            <a:fillRect/>
          </a:stretch>
        </p:blipFill>
        <p:spPr>
          <a:xfrm>
            <a:off x="6068368" y="6309359"/>
            <a:ext cx="1011238" cy="330200"/>
          </a:xfrm>
          <a:prstGeom prst="rect">
            <a:avLst/>
          </a:prstGeom>
        </p:spPr>
      </p:pic>
      <p:pic>
        <p:nvPicPr>
          <p:cNvPr id="6" name="Graphique 5" descr="Enseignant avec un remplissage uni">
            <a:extLst>
              <a:ext uri="{FF2B5EF4-FFF2-40B4-BE49-F238E27FC236}">
                <a16:creationId xmlns:a16="http://schemas.microsoft.com/office/drawing/2014/main" id="{404C95CF-F7C4-2642-9486-A5BDF590BD1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59022" y="4219832"/>
            <a:ext cx="914400" cy="914400"/>
          </a:xfrm>
          <a:prstGeom prst="rect">
            <a:avLst/>
          </a:prstGeom>
        </p:spPr>
      </p:pic>
    </p:spTree>
    <p:extLst>
      <p:ext uri="{BB962C8B-B14F-4D97-AF65-F5344CB8AC3E}">
        <p14:creationId xmlns:p14="http://schemas.microsoft.com/office/powerpoint/2010/main" val="16891969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a:xfrm>
            <a:off x="659444" y="1834005"/>
            <a:ext cx="4727735" cy="465155"/>
          </a:xfrm>
        </p:spPr>
        <p:txBody>
          <a:bodyPr rtlCol="0">
            <a:noAutofit/>
          </a:bodyPr>
          <a:lstStyle/>
          <a:p>
            <a:pPr rtl="0"/>
            <a:r>
              <a:rPr lang="fr-FR" dirty="0"/>
              <a:t>En résumé</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pic>
        <p:nvPicPr>
          <p:cNvPr id="13" name="Espace réservé du contenu 12" descr="Une image contenant diagramme&#10;&#10;Description générée automatiquement">
            <a:extLst>
              <a:ext uri="{FF2B5EF4-FFF2-40B4-BE49-F238E27FC236}">
                <a16:creationId xmlns:a16="http://schemas.microsoft.com/office/drawing/2014/main" id="{EF87758A-E6B6-1A8D-AD42-001B03FD75E2}"/>
              </a:ext>
            </a:extLst>
          </p:cNvPr>
          <p:cNvPicPr>
            <a:picLocks noGrp="1" noChangeAspect="1"/>
          </p:cNvPicPr>
          <p:nvPr>
            <p:ph idx="1"/>
          </p:nvPr>
        </p:nvPicPr>
        <p:blipFill>
          <a:blip r:embed="rId4"/>
          <a:stretch>
            <a:fillRect/>
          </a:stretch>
        </p:blipFill>
        <p:spPr>
          <a:xfrm>
            <a:off x="1030853" y="2422525"/>
            <a:ext cx="3964444" cy="3028950"/>
          </a:xfrm>
        </p:spPr>
      </p:pic>
    </p:spTree>
    <p:extLst>
      <p:ext uri="{BB962C8B-B14F-4D97-AF65-F5344CB8AC3E}">
        <p14:creationId xmlns:p14="http://schemas.microsoft.com/office/powerpoint/2010/main" val="390551296"/>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Mythes et réalité</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Exemple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a:xfrm>
            <a:off x="6095999" y="2422379"/>
            <a:ext cx="4727735" cy="3337289"/>
          </a:xfrm>
        </p:spPr>
        <p:txBody>
          <a:bodyPr/>
          <a:lstStyle/>
          <a:p>
            <a:pPr marL="0" indent="0" algn="ctr">
              <a:buNone/>
            </a:pPr>
            <a:r>
              <a:rPr lang="fr-FR" b="1" i="1" dirty="0">
                <a:solidFill>
                  <a:srgbClr val="271A38"/>
                </a:solidFill>
                <a:effectLst/>
                <a:latin typeface="Inter"/>
              </a:rPr>
              <a:t>"Rose a quitté le bâtiment avec sa valise"</a:t>
            </a:r>
          </a:p>
          <a:p>
            <a:pPr algn="l"/>
            <a:r>
              <a:rPr lang="fr-FR" b="0" i="0" dirty="0">
                <a:solidFill>
                  <a:srgbClr val="271A38"/>
                </a:solidFill>
                <a:effectLst/>
                <a:latin typeface="Inter"/>
              </a:rPr>
              <a:t>L’humain dispose d’un </a:t>
            </a:r>
            <a:r>
              <a:rPr lang="fr-FR" b="1" i="0" dirty="0">
                <a:solidFill>
                  <a:srgbClr val="271A38"/>
                </a:solidFill>
                <a:effectLst/>
                <a:latin typeface="Inter"/>
              </a:rPr>
              <a:t>sens commun.</a:t>
            </a:r>
            <a:r>
              <a:rPr lang="fr-FR" b="0" i="0" dirty="0">
                <a:solidFill>
                  <a:srgbClr val="271A38"/>
                </a:solidFill>
                <a:effectLst/>
                <a:latin typeface="Inter"/>
              </a:rPr>
              <a:t> Ainsi, par cette simple phrase :</a:t>
            </a:r>
          </a:p>
          <a:p>
            <a:pPr marL="342900" indent="-342900" algn="l">
              <a:buFont typeface="+mj-lt"/>
              <a:buAutoNum type="arabicPeriod"/>
            </a:pPr>
            <a:r>
              <a:rPr lang="fr-FR" b="0" i="0" dirty="0">
                <a:solidFill>
                  <a:srgbClr val="271A38"/>
                </a:solidFill>
                <a:effectLst/>
                <a:latin typeface="Inter"/>
              </a:rPr>
              <a:t>vous savez que Rose est une personne et non une fleur ; </a:t>
            </a:r>
          </a:p>
          <a:p>
            <a:pPr marL="342900" indent="-342900" algn="l">
              <a:buFont typeface="+mj-lt"/>
              <a:buAutoNum type="arabicPeriod"/>
            </a:pPr>
            <a:r>
              <a:rPr lang="fr-FR" b="0" i="0" dirty="0">
                <a:solidFill>
                  <a:srgbClr val="271A38"/>
                </a:solidFill>
                <a:effectLst/>
                <a:latin typeface="Inter"/>
              </a:rPr>
              <a:t>vous comprenez que Rose n’est plus dans le bâtiment ;</a:t>
            </a:r>
          </a:p>
          <a:p>
            <a:pPr marL="342900" indent="-342900" algn="l">
              <a:buFont typeface="+mj-lt"/>
              <a:buAutoNum type="arabicPeriod"/>
            </a:pPr>
            <a:r>
              <a:rPr lang="fr-FR" b="0" i="0" dirty="0">
                <a:solidFill>
                  <a:srgbClr val="271A38"/>
                </a:solidFill>
                <a:effectLst/>
                <a:latin typeface="Inter"/>
              </a:rPr>
              <a:t>vous faites même l’hypothèse qu’elle s’apprête à voyager si elle est munie d’une valise, etc.</a:t>
            </a:r>
          </a:p>
          <a:p>
            <a:pPr marL="0" indent="0" algn="l">
              <a:buNone/>
            </a:pPr>
            <a:r>
              <a:rPr lang="fr-FR" b="0" i="0" dirty="0">
                <a:solidFill>
                  <a:srgbClr val="271A38"/>
                </a:solidFill>
                <a:effectLst/>
                <a:latin typeface="Inter"/>
              </a:rPr>
              <a:t>Cette capacité d’user de sens commun, les machines ne savent pas encore le faire.</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marL="0" indent="0" algn="ctr">
              <a:buNone/>
            </a:pPr>
            <a:r>
              <a:rPr lang="fr-FR" b="1" i="1" dirty="0">
                <a:solidFill>
                  <a:srgbClr val="271A38"/>
                </a:solidFill>
                <a:effectLst/>
                <a:latin typeface="Inter"/>
              </a:rPr>
              <a:t>Les programmes d’IA sont supérieurement intelligents aux humains</a:t>
            </a:r>
          </a:p>
          <a:p>
            <a:pPr marL="0" indent="0">
              <a:buNone/>
            </a:pPr>
            <a:endParaRPr lang="fr-FR" dirty="0">
              <a:solidFill>
                <a:srgbClr val="271A38"/>
              </a:solidFill>
              <a:latin typeface="Inter"/>
            </a:endParaRPr>
          </a:p>
          <a:p>
            <a:pPr marL="0" indent="0">
              <a:buNone/>
            </a:pPr>
            <a:r>
              <a:rPr lang="fr-FR" b="0" i="0" dirty="0">
                <a:solidFill>
                  <a:srgbClr val="271A38"/>
                </a:solidFill>
                <a:effectLst/>
                <a:latin typeface="Inter"/>
              </a:rPr>
              <a:t>Les IA ne sont pas si </a:t>
            </a:r>
            <a:r>
              <a:rPr lang="fr-FR" b="0" i="1" dirty="0">
                <a:solidFill>
                  <a:srgbClr val="271A38"/>
                </a:solidFill>
                <a:effectLst/>
                <a:latin typeface="Inter"/>
              </a:rPr>
              <a:t>intelligentes ! </a:t>
            </a:r>
            <a:r>
              <a:rPr lang="fr-FR" b="0" i="0" dirty="0">
                <a:solidFill>
                  <a:srgbClr val="271A38"/>
                </a:solidFill>
                <a:effectLst/>
                <a:latin typeface="Inter"/>
              </a:rPr>
              <a:t>Elles sont surtout très </a:t>
            </a:r>
            <a:r>
              <a:rPr lang="fr-FR" b="1" i="0" dirty="0">
                <a:solidFill>
                  <a:srgbClr val="271A38"/>
                </a:solidFill>
                <a:effectLst/>
                <a:latin typeface="Inter"/>
              </a:rPr>
              <a:t>spécialisées,</a:t>
            </a:r>
            <a:r>
              <a:rPr lang="fr-FR" b="0" i="0" dirty="0">
                <a:solidFill>
                  <a:srgbClr val="271A38"/>
                </a:solidFill>
                <a:effectLst/>
                <a:latin typeface="Inter"/>
              </a:rPr>
              <a:t> et ainsi </a:t>
            </a:r>
            <a:r>
              <a:rPr lang="fr-FR" b="1" i="0" dirty="0">
                <a:solidFill>
                  <a:srgbClr val="271A38"/>
                </a:solidFill>
                <a:effectLst/>
                <a:latin typeface="Inter"/>
              </a:rPr>
              <a:t>performantes</a:t>
            </a:r>
            <a:r>
              <a:rPr lang="fr-FR" b="0" i="0" dirty="0">
                <a:solidFill>
                  <a:srgbClr val="271A38"/>
                </a:solidFill>
                <a:effectLst/>
                <a:latin typeface="Inter"/>
              </a:rPr>
              <a:t> sur certaines tâches très </a:t>
            </a:r>
            <a:r>
              <a:rPr lang="fr-FR" b="1" i="0" dirty="0">
                <a:solidFill>
                  <a:srgbClr val="271A38"/>
                </a:solidFill>
                <a:effectLst/>
                <a:latin typeface="Inter"/>
              </a:rPr>
              <a:t>précises</a:t>
            </a:r>
            <a:r>
              <a:rPr lang="fr-FR" b="0" i="0" dirty="0">
                <a:solidFill>
                  <a:srgbClr val="271A38"/>
                </a:solidFill>
                <a:effectLst/>
                <a:latin typeface="Inter"/>
              </a:rPr>
              <a:t>. </a:t>
            </a:r>
          </a:p>
          <a:p>
            <a:pPr marL="0" indent="0" algn="l">
              <a:buNone/>
            </a:pPr>
            <a:r>
              <a:rPr lang="fr-FR" i="1" dirty="0">
                <a:effectLst/>
              </a:rPr>
              <a:t>"Les intelligences artificielles les plus abouties ont moins de sens commun qu'un rat !"</a:t>
            </a:r>
          </a:p>
          <a:p>
            <a:pPr marL="0" indent="0">
              <a:buNone/>
            </a:pPr>
            <a:endParaRPr lang="fr-FR" b="1" i="1" dirty="0">
              <a:solidFill>
                <a:srgbClr val="271A38"/>
              </a:solidFill>
              <a:effectLst/>
              <a:latin typeface="Inter"/>
            </a:endParaRPr>
          </a:p>
          <a:p>
            <a:endParaRPr lang="fr-FR" dirty="0"/>
          </a:p>
        </p:txBody>
      </p:sp>
    </p:spTree>
    <p:extLst>
      <p:ext uri="{BB962C8B-B14F-4D97-AF65-F5344CB8AC3E}">
        <p14:creationId xmlns:p14="http://schemas.microsoft.com/office/powerpoint/2010/main" val="346031221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Mythes et réalité</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Exemple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marL="0" indent="0" algn="l">
              <a:buNone/>
            </a:pPr>
            <a:r>
              <a:rPr lang="fr-FR" b="0" i="0" dirty="0">
                <a:solidFill>
                  <a:srgbClr val="271A38"/>
                </a:solidFill>
                <a:effectLst/>
                <a:latin typeface="Inter"/>
              </a:rPr>
              <a:t>Intelligence peut être mesurée sous différents angles: la capacité à faire des opérations mathématiques rapidement ou d’avoir une mémoire considérable.</a:t>
            </a:r>
          </a:p>
          <a:p>
            <a:pPr marL="0" indent="0" algn="l">
              <a:buNone/>
            </a:pPr>
            <a:r>
              <a:rPr lang="fr-FR" dirty="0">
                <a:solidFill>
                  <a:srgbClr val="271A38"/>
                </a:solidFill>
                <a:latin typeface="Inter"/>
              </a:rPr>
              <a:t>-&gt; </a:t>
            </a:r>
            <a:r>
              <a:rPr lang="fr-FR" b="0" i="0" dirty="0">
                <a:solidFill>
                  <a:srgbClr val="271A38"/>
                </a:solidFill>
                <a:effectLst/>
                <a:latin typeface="Inter"/>
              </a:rPr>
              <a:t>Les intelligences artificielles nous dépassent largement !</a:t>
            </a:r>
          </a:p>
          <a:p>
            <a:pPr marL="0" indent="0" algn="ctr">
              <a:buNone/>
            </a:pPr>
            <a:r>
              <a:rPr lang="fr-FR" b="1" dirty="0">
                <a:solidFill>
                  <a:srgbClr val="271A38"/>
                </a:solidFill>
                <a:latin typeface="Inter"/>
              </a:rPr>
              <a:t>Mais</a:t>
            </a:r>
          </a:p>
          <a:p>
            <a:pPr marL="0" indent="0" algn="l">
              <a:buNone/>
            </a:pPr>
            <a:r>
              <a:rPr lang="fr-FR" b="0" i="0" dirty="0">
                <a:solidFill>
                  <a:srgbClr val="271A38"/>
                </a:solidFill>
                <a:effectLst/>
                <a:latin typeface="Inter"/>
              </a:rPr>
              <a:t>D’autres compétences qu’elles n’auront vraisemblablement pas avant longtemps: être capable de ressentir des émotions, de faire preuve d’empathie ou d’humour ! </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marL="0" indent="0" algn="ctr">
              <a:buNone/>
            </a:pPr>
            <a:r>
              <a:rPr lang="fr-FR" b="1" i="1" dirty="0">
                <a:solidFill>
                  <a:srgbClr val="271A38"/>
                </a:solidFill>
                <a:effectLst/>
                <a:latin typeface="Inter"/>
              </a:rPr>
              <a:t>L’IA fonctionne comme le cerveau humain</a:t>
            </a:r>
          </a:p>
          <a:p>
            <a:pPr marL="0" indent="0">
              <a:buNone/>
            </a:pPr>
            <a:r>
              <a:rPr lang="fr-FR" b="0" i="0" dirty="0">
                <a:solidFill>
                  <a:srgbClr val="271A38"/>
                </a:solidFill>
                <a:effectLst/>
                <a:latin typeface="Inter"/>
              </a:rPr>
              <a:t>L’ambition de l’intelligence artificielle: résoudre des problèmes complexes, qu’on pourrait penser réservés aux humains. Par exemple: la perception visuelle ou de la reconnaissance du langage.</a:t>
            </a:r>
          </a:p>
          <a:p>
            <a:endParaRPr lang="fr-FR" dirty="0"/>
          </a:p>
        </p:txBody>
      </p:sp>
    </p:spTree>
    <p:extLst>
      <p:ext uri="{BB962C8B-B14F-4D97-AF65-F5344CB8AC3E}">
        <p14:creationId xmlns:p14="http://schemas.microsoft.com/office/powerpoint/2010/main" val="394348122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Mythes et réalité</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Exemple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marL="0" indent="0" algn="l">
              <a:buNone/>
            </a:pPr>
            <a:r>
              <a:rPr lang="fr-FR" b="0" i="0" dirty="0">
                <a:solidFill>
                  <a:srgbClr val="271A38"/>
                </a:solidFill>
                <a:effectLst/>
                <a:latin typeface="Inter"/>
              </a:rPr>
              <a:t>Des robots sont-ils capables de joie et de tristesse ?</a:t>
            </a:r>
          </a:p>
          <a:p>
            <a:pPr marL="0" indent="0" algn="l">
              <a:buNone/>
            </a:pPr>
            <a:r>
              <a:rPr lang="fr-FR" dirty="0">
                <a:solidFill>
                  <a:srgbClr val="271A38"/>
                </a:solidFill>
                <a:latin typeface="Inter"/>
              </a:rPr>
              <a:t>-&gt;</a:t>
            </a:r>
            <a:r>
              <a:rPr lang="fr-FR" b="0" i="0" dirty="0">
                <a:solidFill>
                  <a:srgbClr val="271A38"/>
                </a:solidFill>
                <a:effectLst/>
                <a:latin typeface="Inter"/>
              </a:rPr>
              <a:t> En apparence seulement: </a:t>
            </a:r>
            <a:r>
              <a:rPr lang="fr-FR" dirty="0">
                <a:solidFill>
                  <a:srgbClr val="271A38"/>
                </a:solidFill>
                <a:latin typeface="Inter"/>
              </a:rPr>
              <a:t>o</a:t>
            </a:r>
            <a:r>
              <a:rPr lang="fr-FR" b="0" i="0" dirty="0">
                <a:solidFill>
                  <a:srgbClr val="271A38"/>
                </a:solidFill>
                <a:effectLst/>
                <a:latin typeface="Inter"/>
              </a:rPr>
              <a:t>n peut doter les machines de toutes sortes d’émotions, mais il faut garder à l’esprit qu’elles ne font que les simuler ! Au, mieux, reproduire ce qu’elles ont appris ! Mais rien n’est spontané… Cf chatGPT et son apprentissage basé sur l’</a:t>
            </a:r>
            <a:r>
              <a:rPr lang="fr-FR" dirty="0">
                <a:solidFill>
                  <a:srgbClr val="271A38"/>
                </a:solidFill>
                <a:latin typeface="Inter"/>
              </a:rPr>
              <a:t>a</a:t>
            </a:r>
            <a:r>
              <a:rPr lang="fr-FR" b="0" i="0" dirty="0">
                <a:solidFill>
                  <a:srgbClr val="271A38"/>
                </a:solidFill>
                <a:effectLst/>
                <a:latin typeface="Inter"/>
              </a:rPr>
              <a:t>bsorption de texte type wiki, etc</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marL="0" indent="0" algn="ctr">
              <a:buNone/>
            </a:pPr>
            <a:r>
              <a:rPr lang="fr-FR" b="1" i="1" dirty="0">
                <a:solidFill>
                  <a:srgbClr val="271A38"/>
                </a:solidFill>
                <a:effectLst/>
                <a:latin typeface="Inter"/>
              </a:rPr>
              <a:t>Les programmes d’IA sont supérieurement intelligents aux humains</a:t>
            </a:r>
          </a:p>
          <a:p>
            <a:endParaRPr lang="fr-FR" dirty="0"/>
          </a:p>
        </p:txBody>
      </p:sp>
    </p:spTree>
    <p:extLst>
      <p:ext uri="{BB962C8B-B14F-4D97-AF65-F5344CB8AC3E}">
        <p14:creationId xmlns:p14="http://schemas.microsoft.com/office/powerpoint/2010/main" val="2453755914"/>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Travers</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Exemples IA</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lgn="l"/>
            <a:r>
              <a:rPr lang="fr-FR" b="0" i="0" dirty="0">
                <a:solidFill>
                  <a:srgbClr val="271A38"/>
                </a:solidFill>
                <a:effectLst/>
                <a:latin typeface="Inter"/>
              </a:rPr>
              <a:t>chatGPT</a:t>
            </a:r>
          </a:p>
          <a:p>
            <a:pPr algn="l"/>
            <a:r>
              <a:rPr lang="fr-FR" dirty="0">
                <a:solidFill>
                  <a:srgbClr val="271A38"/>
                </a:solidFill>
                <a:latin typeface="Inter"/>
              </a:rPr>
              <a:t>Midjourney</a:t>
            </a:r>
          </a:p>
          <a:p>
            <a:pPr algn="l"/>
            <a:r>
              <a:rPr lang="fr-FR" dirty="0">
                <a:solidFill>
                  <a:srgbClr val="271A38"/>
                </a:solidFill>
                <a:latin typeface="Inter"/>
              </a:rPr>
              <a:t>Dall-E</a:t>
            </a:r>
          </a:p>
          <a:p>
            <a:pPr algn="l"/>
            <a:r>
              <a:rPr lang="fr-FR" b="0" i="0" dirty="0" err="1">
                <a:solidFill>
                  <a:srgbClr val="271A38"/>
                </a:solidFill>
                <a:effectLst/>
                <a:latin typeface="Inter"/>
              </a:rPr>
              <a:t>Lensa</a:t>
            </a:r>
            <a:endParaRPr lang="fr-FR" b="0" i="0" dirty="0">
              <a:solidFill>
                <a:srgbClr val="271A38"/>
              </a:solidFill>
              <a:effectLst/>
              <a:latin typeface="Inter"/>
            </a:endParaRPr>
          </a:p>
          <a:p>
            <a:pPr algn="l"/>
            <a:r>
              <a:rPr lang="fr-FR" dirty="0">
                <a:solidFill>
                  <a:srgbClr val="271A38"/>
                </a:solidFill>
                <a:latin typeface="Inter"/>
              </a:rPr>
              <a:t>Bard</a:t>
            </a:r>
            <a:endParaRPr lang="fr-FR" b="0" i="0" dirty="0">
              <a:solidFill>
                <a:srgbClr val="271A38"/>
              </a:solidFill>
              <a:effectLst/>
              <a:latin typeface="Inter"/>
            </a:endParaRPr>
          </a:p>
          <a:p>
            <a:pPr algn="l"/>
            <a:r>
              <a:rPr lang="fr-FR" dirty="0">
                <a:solidFill>
                  <a:srgbClr val="271A38"/>
                </a:solidFill>
                <a:latin typeface="Inter"/>
              </a:rPr>
              <a:t>Etc</a:t>
            </a:r>
            <a:endParaRPr lang="fr-FR" b="0" i="0" dirty="0">
              <a:solidFill>
                <a:srgbClr val="271A38"/>
              </a:solidFill>
              <a:effectLst/>
              <a:latin typeface="Inter"/>
            </a:endParaRPr>
          </a:p>
          <a:p>
            <a:pPr marL="0" indent="0" algn="l">
              <a:buNone/>
            </a:pPr>
            <a:endParaRPr lang="fr-FR" dirty="0">
              <a:solidFill>
                <a:srgbClr val="271A38"/>
              </a:solidFill>
              <a:latin typeface="Inter"/>
            </a:endParaRP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buFont typeface="Arial" panose="020B0604020202020204" pitchFamily="34" charset="0"/>
              <a:buChar char="•"/>
            </a:pPr>
            <a:r>
              <a:rPr lang="fr-FR" b="0" i="0" dirty="0">
                <a:solidFill>
                  <a:srgbClr val="271A38"/>
                </a:solidFill>
                <a:effectLst/>
                <a:latin typeface="Inter"/>
              </a:rPr>
              <a:t>Contrôles des données (RGPD) Bien choisir/maitriser à qui vous les partagez et paramétrez vos services selon vos usages !</a:t>
            </a:r>
          </a:p>
          <a:p>
            <a:pPr algn="l">
              <a:buFont typeface="Arial" panose="020B0604020202020204" pitchFamily="34" charset="0"/>
              <a:buChar char="•"/>
            </a:pPr>
            <a:r>
              <a:rPr lang="fr-FR" b="0" i="0" dirty="0">
                <a:solidFill>
                  <a:srgbClr val="271A38"/>
                </a:solidFill>
                <a:effectLst/>
                <a:latin typeface="Inter"/>
              </a:rPr>
              <a:t>Ne collecter que le nécessaire ! </a:t>
            </a:r>
          </a:p>
          <a:p>
            <a:pPr algn="l">
              <a:buFont typeface="Arial" panose="020B0604020202020204" pitchFamily="34" charset="0"/>
              <a:buChar char="•"/>
            </a:pPr>
            <a:r>
              <a:rPr lang="fr-FR" b="0" i="0" dirty="0">
                <a:solidFill>
                  <a:srgbClr val="271A38"/>
                </a:solidFill>
                <a:effectLst/>
                <a:latin typeface="Inter"/>
              </a:rPr>
              <a:t>Les deepfakes participent à la désinformation. Pour contrer cela, rien de tel qu'un esprit critique et un peu de recherches pour croiser vos sources</a:t>
            </a:r>
          </a:p>
          <a:p>
            <a:pPr algn="l">
              <a:buFont typeface="Arial" panose="020B0604020202020204" pitchFamily="34" charset="0"/>
              <a:buChar char="•"/>
            </a:pPr>
            <a:r>
              <a:rPr lang="fr-FR" b="0" i="0" dirty="0">
                <a:solidFill>
                  <a:srgbClr val="271A38"/>
                </a:solidFill>
                <a:effectLst/>
                <a:latin typeface="Inter"/>
              </a:rPr>
              <a:t>L'IA utilise beaucoup d'énergie. L'optimisation de ses coûts écologiques est un sujet important à garder en tête pour le futur</a:t>
            </a:r>
          </a:p>
        </p:txBody>
      </p:sp>
    </p:spTree>
    <p:extLst>
      <p:ext uri="{BB962C8B-B14F-4D97-AF65-F5344CB8AC3E}">
        <p14:creationId xmlns:p14="http://schemas.microsoft.com/office/powerpoint/2010/main" val="167686987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Définitions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Conclusion</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buFont typeface="Arial" panose="020B0604020202020204" pitchFamily="34" charset="0"/>
              <a:buChar char="•"/>
            </a:pPr>
            <a:r>
              <a:rPr lang="fr-FR" b="0" i="0" dirty="0">
                <a:solidFill>
                  <a:srgbClr val="271A38"/>
                </a:solidFill>
                <a:effectLst/>
                <a:latin typeface="Inter"/>
              </a:rPr>
              <a:t>L'évolution technologique apportée par l'IA implique une </a:t>
            </a:r>
            <a:r>
              <a:rPr lang="fr-FR" b="1" i="0" dirty="0">
                <a:solidFill>
                  <a:srgbClr val="271A38"/>
                </a:solidFill>
                <a:effectLst/>
                <a:latin typeface="Inter"/>
              </a:rPr>
              <a:t>transition</a:t>
            </a:r>
            <a:r>
              <a:rPr lang="fr-FR" b="0" i="0" dirty="0">
                <a:solidFill>
                  <a:srgbClr val="271A38"/>
                </a:solidFill>
                <a:effectLst/>
                <a:latin typeface="Inter"/>
              </a:rPr>
              <a:t> sur le marché du travail, avec des métiers qui disparaissent et des nouveaux qui sont créés. </a:t>
            </a:r>
          </a:p>
          <a:p>
            <a:pPr algn="l">
              <a:buFont typeface="Arial" panose="020B0604020202020204" pitchFamily="34" charset="0"/>
              <a:buChar char="•"/>
            </a:pPr>
            <a:r>
              <a:rPr lang="fr-FR" b="0" i="0" dirty="0">
                <a:solidFill>
                  <a:srgbClr val="271A38"/>
                </a:solidFill>
                <a:effectLst/>
                <a:latin typeface="Inter"/>
              </a:rPr>
              <a:t>L'IA va surtout nous </a:t>
            </a:r>
            <a:r>
              <a:rPr lang="fr-FR" b="1" i="0" dirty="0">
                <a:solidFill>
                  <a:srgbClr val="271A38"/>
                </a:solidFill>
                <a:effectLst/>
                <a:latin typeface="Inter"/>
              </a:rPr>
              <a:t>aider</a:t>
            </a:r>
            <a:r>
              <a:rPr lang="fr-FR" b="0" i="0" dirty="0">
                <a:solidFill>
                  <a:srgbClr val="271A38"/>
                </a:solidFill>
                <a:effectLst/>
                <a:latin typeface="Inter"/>
              </a:rPr>
              <a:t> dans certaines tâches de nos métiers à être plus efficaces, plus précis ou plus rapides. </a:t>
            </a:r>
          </a:p>
          <a:p>
            <a:pPr algn="l">
              <a:buFont typeface="Arial" panose="020B0604020202020204" pitchFamily="34" charset="0"/>
              <a:buChar char="•"/>
            </a:pPr>
            <a:r>
              <a:rPr lang="fr-FR" b="0" i="0" dirty="0">
                <a:solidFill>
                  <a:srgbClr val="271A38"/>
                </a:solidFill>
                <a:effectLst/>
                <a:latin typeface="Inter"/>
              </a:rPr>
              <a:t>Les êtres humains ont encore de belles années de travail devant eux et vont pouvoir s'adapter à ces changements technologiques grâce à la </a:t>
            </a:r>
            <a:r>
              <a:rPr lang="fr-FR" b="1" i="0" dirty="0">
                <a:solidFill>
                  <a:srgbClr val="271A38"/>
                </a:solidFill>
                <a:effectLst/>
                <a:latin typeface="Inter"/>
              </a:rPr>
              <a:t>formation tout au long de la vie</a:t>
            </a:r>
            <a:r>
              <a:rPr lang="fr-FR" b="0" i="0" dirty="0">
                <a:solidFill>
                  <a:srgbClr val="271A38"/>
                </a:solidFill>
                <a:effectLst/>
                <a:latin typeface="Inter"/>
              </a:rPr>
              <a:t>.</a:t>
            </a:r>
          </a:p>
        </p:txBody>
      </p:sp>
    </p:spTree>
    <p:extLst>
      <p:ext uri="{BB962C8B-B14F-4D97-AF65-F5344CB8AC3E}">
        <p14:creationId xmlns:p14="http://schemas.microsoft.com/office/powerpoint/2010/main" val="313016965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Projet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Un projet IA, plusieurs étapes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pic>
        <p:nvPicPr>
          <p:cNvPr id="11266" name="Picture 2">
            <a:extLst>
              <a:ext uri="{FF2B5EF4-FFF2-40B4-BE49-F238E27FC236}">
                <a16:creationId xmlns:a16="http://schemas.microsoft.com/office/drawing/2014/main" id="{0EBF4B21-F3D7-E22C-1BFF-E113AC8272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17" y="2699898"/>
            <a:ext cx="10769285" cy="1602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404945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Projet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Acteurs</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1. Cadrer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lgn="l">
              <a:buFont typeface="Arial" panose="020B0604020202020204" pitchFamily="34" charset="0"/>
              <a:buChar char="•"/>
            </a:pPr>
            <a:r>
              <a:rPr lang="fr-FR" b="1" i="0" dirty="0">
                <a:solidFill>
                  <a:srgbClr val="271A38"/>
                </a:solidFill>
                <a:effectLst/>
                <a:latin typeface="Inter"/>
              </a:rPr>
              <a:t>un cadrage business approprié</a:t>
            </a:r>
            <a:r>
              <a:rPr lang="fr-FR" b="0" i="0" dirty="0">
                <a:solidFill>
                  <a:srgbClr val="271A38"/>
                </a:solidFill>
                <a:effectLst/>
                <a:latin typeface="Inter"/>
              </a:rPr>
              <a:t> (ou ROI): quoi, pour qui, pour quoi ? Quel budget ?</a:t>
            </a:r>
          </a:p>
          <a:p>
            <a:pPr algn="l">
              <a:buFont typeface="Arial" panose="020B0604020202020204" pitchFamily="34" charset="0"/>
              <a:buChar char="•"/>
            </a:pPr>
            <a:r>
              <a:rPr lang="fr-FR" b="1" i="0" dirty="0">
                <a:solidFill>
                  <a:srgbClr val="271A38"/>
                </a:solidFill>
                <a:effectLst/>
                <a:latin typeface="Inter"/>
              </a:rPr>
              <a:t>une évaluation de l'impact</a:t>
            </a:r>
            <a:r>
              <a:rPr lang="fr-FR" b="0" i="0" dirty="0">
                <a:solidFill>
                  <a:srgbClr val="271A38"/>
                </a:solidFill>
                <a:effectLst/>
                <a:latin typeface="Inter"/>
              </a:rPr>
              <a:t> : éthique, social, sécurité des personnes.</a:t>
            </a:r>
          </a:p>
          <a:p>
            <a:pPr algn="l">
              <a:buFont typeface="Arial" panose="020B0604020202020204" pitchFamily="34" charset="0"/>
              <a:buChar char="•"/>
            </a:pPr>
            <a:r>
              <a:rPr lang="fr-FR" b="1" i="0" dirty="0">
                <a:solidFill>
                  <a:srgbClr val="271A38"/>
                </a:solidFill>
                <a:effectLst/>
                <a:latin typeface="Inter"/>
              </a:rPr>
              <a:t>la gouvernance des données </a:t>
            </a:r>
            <a:r>
              <a:rPr lang="fr-FR" b="0" i="0" dirty="0">
                <a:solidFill>
                  <a:srgbClr val="271A38"/>
                </a:solidFill>
                <a:effectLst/>
                <a:latin typeface="Inter"/>
              </a:rPr>
              <a:t>: quelles données, accessibles par qui, comment, quels droits d'utilisation… ?</a:t>
            </a:r>
          </a:p>
          <a:p>
            <a:pPr algn="l">
              <a:buFont typeface="Arial" panose="020B0604020202020204" pitchFamily="34" charset="0"/>
              <a:buChar char="•"/>
            </a:pPr>
            <a:r>
              <a:rPr lang="fr-FR" b="1" i="0" dirty="0">
                <a:solidFill>
                  <a:srgbClr val="271A38"/>
                </a:solidFill>
                <a:effectLst/>
                <a:latin typeface="Inter"/>
              </a:rPr>
              <a:t>le design de la solution</a:t>
            </a:r>
            <a:r>
              <a:rPr lang="fr-FR" b="0" i="0" dirty="0">
                <a:solidFill>
                  <a:srgbClr val="271A38"/>
                </a:solidFill>
                <a:effectLst/>
                <a:latin typeface="Inter"/>
              </a:rPr>
              <a:t> : quelle architecture ? Quel niveau de sécurité des données ? </a:t>
            </a:r>
          </a:p>
          <a:p>
            <a:pPr algn="l">
              <a:buFont typeface="Arial" panose="020B0604020202020204" pitchFamily="34" charset="0"/>
              <a:buChar char="•"/>
            </a:pPr>
            <a:r>
              <a:rPr lang="fr-FR" b="1" i="0" dirty="0">
                <a:solidFill>
                  <a:srgbClr val="271A38"/>
                </a:solidFill>
                <a:effectLst/>
                <a:latin typeface="Inter"/>
              </a:rPr>
              <a:t>l’industrialisation de la solution</a:t>
            </a:r>
            <a:r>
              <a:rPr lang="fr-FR" b="0" i="0" dirty="0">
                <a:solidFill>
                  <a:srgbClr val="271A38"/>
                </a:solidFill>
                <a:effectLst/>
                <a:latin typeface="Inter"/>
              </a:rPr>
              <a:t> : </a:t>
            </a:r>
            <a:r>
              <a:rPr lang="fr-FR" b="0" i="1" dirty="0">
                <a:solidFill>
                  <a:srgbClr val="271A38"/>
                </a:solidFill>
                <a:effectLst/>
                <a:latin typeface="Inter"/>
              </a:rPr>
              <a:t>monitoring</a:t>
            </a:r>
            <a:r>
              <a:rPr lang="fr-FR" b="0" i="0" dirty="0">
                <a:solidFill>
                  <a:srgbClr val="271A38"/>
                </a:solidFill>
                <a:effectLst/>
                <a:latin typeface="Inter"/>
              </a:rPr>
              <a:t> des résultats, gestion des utilisateurs, communication, </a:t>
            </a:r>
            <a:r>
              <a:rPr lang="fr-FR" b="0" i="1" dirty="0">
                <a:solidFill>
                  <a:srgbClr val="271A38"/>
                </a:solidFill>
                <a:effectLst/>
                <a:latin typeface="Inter"/>
              </a:rPr>
              <a:t>change management</a:t>
            </a:r>
            <a:r>
              <a:rPr lang="fr-FR" b="0" i="0" dirty="0">
                <a:solidFill>
                  <a:srgbClr val="271A38"/>
                </a:solidFill>
                <a:effectLst/>
                <a:latin typeface="Inter"/>
              </a:rPr>
              <a:t>...</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buFont typeface="Arial" panose="020B0604020202020204" pitchFamily="34" charset="0"/>
              <a:buChar char="•"/>
            </a:pPr>
            <a:r>
              <a:rPr lang="fr-FR" b="1" i="0" dirty="0">
                <a:solidFill>
                  <a:srgbClr val="271A38"/>
                </a:solidFill>
                <a:effectLst/>
                <a:latin typeface="Inter"/>
              </a:rPr>
              <a:t>Experts</a:t>
            </a:r>
            <a:r>
              <a:rPr lang="fr-FR" b="0" i="0" dirty="0">
                <a:solidFill>
                  <a:srgbClr val="271A38"/>
                </a:solidFill>
                <a:effectLst/>
                <a:latin typeface="Inter"/>
              </a:rPr>
              <a:t> </a:t>
            </a:r>
            <a:r>
              <a:rPr lang="fr-FR" b="1" i="0" dirty="0">
                <a:solidFill>
                  <a:srgbClr val="271A38"/>
                </a:solidFill>
                <a:effectLst/>
                <a:latin typeface="Inter"/>
              </a:rPr>
              <a:t>métiers </a:t>
            </a:r>
            <a:r>
              <a:rPr lang="fr-FR" b="0" i="0" dirty="0">
                <a:solidFill>
                  <a:srgbClr val="271A38"/>
                </a:solidFill>
                <a:effectLst/>
                <a:latin typeface="Inter"/>
              </a:rPr>
              <a:t>: des spécialistes du secteur (industrie, commerciale) dont la connaissance sera cruciale pour développer une solution pertinente</a:t>
            </a:r>
          </a:p>
          <a:p>
            <a:pPr algn="l">
              <a:buFont typeface="Arial" panose="020B0604020202020204" pitchFamily="34" charset="0"/>
              <a:buChar char="•"/>
            </a:pPr>
            <a:r>
              <a:rPr lang="fr-FR" b="0" i="0" dirty="0">
                <a:solidFill>
                  <a:srgbClr val="271A38"/>
                </a:solidFill>
                <a:effectLst/>
                <a:latin typeface="Inter"/>
              </a:rPr>
              <a:t>Experts en </a:t>
            </a:r>
            <a:r>
              <a:rPr lang="fr-FR" b="1" i="0" dirty="0">
                <a:solidFill>
                  <a:srgbClr val="271A38"/>
                </a:solidFill>
                <a:effectLst/>
                <a:latin typeface="Inter"/>
              </a:rPr>
              <a:t>projets numériques</a:t>
            </a:r>
            <a:r>
              <a:rPr lang="fr-FR" b="0" i="0" dirty="0">
                <a:solidFill>
                  <a:srgbClr val="271A38"/>
                </a:solidFill>
                <a:effectLst/>
                <a:latin typeface="Inter"/>
              </a:rPr>
              <a:t>, notamment un architecte logiciel et des développeurs</a:t>
            </a:r>
          </a:p>
          <a:p>
            <a:pPr algn="l">
              <a:buFont typeface="Arial" panose="020B0604020202020204" pitchFamily="34" charset="0"/>
              <a:buChar char="•"/>
            </a:pPr>
            <a:r>
              <a:rPr lang="fr-FR" b="1" i="0" dirty="0">
                <a:solidFill>
                  <a:srgbClr val="271A38"/>
                </a:solidFill>
                <a:effectLst/>
                <a:latin typeface="Inter"/>
              </a:rPr>
              <a:t>Spécialistes</a:t>
            </a:r>
            <a:r>
              <a:rPr lang="fr-FR" b="0" i="0" dirty="0">
                <a:solidFill>
                  <a:srgbClr val="271A38"/>
                </a:solidFill>
                <a:effectLst/>
                <a:latin typeface="Inter"/>
              </a:rPr>
              <a:t> </a:t>
            </a:r>
            <a:r>
              <a:rPr lang="fr-FR" b="1" i="0" dirty="0">
                <a:solidFill>
                  <a:srgbClr val="271A38"/>
                </a:solidFill>
                <a:effectLst/>
                <a:latin typeface="Inter"/>
              </a:rPr>
              <a:t>de l'IA</a:t>
            </a:r>
            <a:r>
              <a:rPr lang="fr-FR" b="0" i="0" dirty="0">
                <a:solidFill>
                  <a:srgbClr val="271A38"/>
                </a:solidFill>
                <a:effectLst/>
                <a:latin typeface="Inter"/>
              </a:rPr>
              <a:t> : un expert IA, des Data Scientists</a:t>
            </a:r>
          </a:p>
          <a:p>
            <a:pPr algn="l">
              <a:buFont typeface="Arial" panose="020B0604020202020204" pitchFamily="34" charset="0"/>
              <a:buChar char="•"/>
            </a:pPr>
            <a:r>
              <a:rPr lang="fr-FR" b="0" i="0" dirty="0">
                <a:solidFill>
                  <a:srgbClr val="271A38"/>
                </a:solidFill>
                <a:effectLst/>
                <a:latin typeface="Inter"/>
              </a:rPr>
              <a:t>Une </a:t>
            </a:r>
            <a:r>
              <a:rPr lang="fr-FR" b="1" i="0" dirty="0">
                <a:solidFill>
                  <a:srgbClr val="271A38"/>
                </a:solidFill>
                <a:effectLst/>
                <a:latin typeface="Inter"/>
              </a:rPr>
              <a:t>gouvernance </a:t>
            </a:r>
            <a:r>
              <a:rPr lang="fr-FR" b="0" i="0" dirty="0">
                <a:solidFill>
                  <a:srgbClr val="271A38"/>
                </a:solidFill>
                <a:effectLst/>
                <a:latin typeface="Inter"/>
              </a:rPr>
              <a:t>: un DPO (</a:t>
            </a:r>
            <a:r>
              <a:rPr lang="fr-FR" b="0" i="1" dirty="0">
                <a:solidFill>
                  <a:srgbClr val="271A38"/>
                </a:solidFill>
                <a:effectLst/>
                <a:latin typeface="Inter"/>
              </a:rPr>
              <a:t>Délégué à la Protection des Données</a:t>
            </a:r>
            <a:r>
              <a:rPr lang="fr-FR" b="0" i="0" dirty="0">
                <a:solidFill>
                  <a:srgbClr val="271A38"/>
                </a:solidFill>
                <a:effectLst/>
                <a:latin typeface="Inter"/>
              </a:rPr>
              <a:t>), un représentant du service juridique (pour la gestion légale des données), etc</a:t>
            </a:r>
          </a:p>
        </p:txBody>
      </p:sp>
    </p:spTree>
    <p:extLst>
      <p:ext uri="{BB962C8B-B14F-4D97-AF65-F5344CB8AC3E}">
        <p14:creationId xmlns:p14="http://schemas.microsoft.com/office/powerpoint/2010/main" val="100298149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Projet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2. Récupérer</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3. Nettoyer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lgn="l"/>
            <a:r>
              <a:rPr lang="fr-FR" b="1" i="0" dirty="0">
                <a:solidFill>
                  <a:srgbClr val="271A38"/>
                </a:solidFill>
                <a:effectLst/>
                <a:latin typeface="Inter"/>
              </a:rPr>
              <a:t>S’assurer que données sont bien fiables: </a:t>
            </a:r>
          </a:p>
          <a:p>
            <a:pPr marL="0" indent="0" algn="l">
              <a:buNone/>
            </a:pPr>
            <a:r>
              <a:rPr lang="fr-FR" b="1" i="0" dirty="0">
                <a:solidFill>
                  <a:srgbClr val="271A38"/>
                </a:solidFill>
                <a:effectLst/>
                <a:latin typeface="Inter"/>
              </a:rPr>
              <a:t>- regarder s’il y a des données manquantes.</a:t>
            </a:r>
            <a:r>
              <a:rPr lang="fr-FR" b="0" i="0" dirty="0">
                <a:solidFill>
                  <a:srgbClr val="271A38"/>
                </a:solidFill>
                <a:effectLst/>
                <a:latin typeface="Inter"/>
              </a:rPr>
              <a:t> </a:t>
            </a:r>
            <a:r>
              <a:rPr lang="fr-FR" dirty="0">
                <a:effectLst/>
              </a:rPr>
              <a:t>. </a:t>
            </a:r>
          </a:p>
          <a:p>
            <a:pPr marL="0" indent="0" algn="l">
              <a:buNone/>
            </a:pPr>
            <a:r>
              <a:rPr lang="fr-FR" b="1" i="0" dirty="0">
                <a:solidFill>
                  <a:srgbClr val="271A38"/>
                </a:solidFill>
                <a:effectLst/>
                <a:latin typeface="Inter"/>
              </a:rPr>
              <a:t>- vous assurer qu’il n’y a pas de données aberrantes.</a:t>
            </a:r>
            <a:r>
              <a:rPr lang="fr-FR" b="0" i="0" dirty="0">
                <a:solidFill>
                  <a:srgbClr val="271A38"/>
                </a:solidFill>
                <a:effectLst/>
                <a:latin typeface="Inter"/>
              </a:rPr>
              <a:t> </a:t>
            </a:r>
          </a:p>
          <a:p>
            <a:pPr algn="l"/>
            <a:r>
              <a:rPr lang="fr-FR" b="0" i="0" dirty="0">
                <a:solidFill>
                  <a:srgbClr val="271A38"/>
                </a:solidFill>
                <a:effectLst/>
                <a:latin typeface="Inter"/>
              </a:rPr>
              <a:t>Travail effectué par le Data Scientist</a:t>
            </a:r>
            <a:r>
              <a:rPr lang="fr-FR" dirty="0">
                <a:solidFill>
                  <a:srgbClr val="271A38"/>
                </a:solidFill>
                <a:latin typeface="Inter"/>
              </a:rPr>
              <a:t>. Exemple: </a:t>
            </a:r>
            <a:r>
              <a:rPr lang="fr-FR" b="0" i="0" dirty="0">
                <a:solidFill>
                  <a:srgbClr val="271A38"/>
                </a:solidFill>
                <a:effectLst/>
                <a:latin typeface="Inter"/>
              </a:rPr>
              <a:t>choisir de remplacer les données manquantes ou erronées au moyen d’outils statistiques. On parle ici d’</a:t>
            </a:r>
            <a:r>
              <a:rPr lang="fr-FR" b="1" i="1" dirty="0">
                <a:solidFill>
                  <a:srgbClr val="271A38"/>
                </a:solidFill>
                <a:effectLst/>
                <a:latin typeface="Inter"/>
              </a:rPr>
              <a:t>imputation statistique</a:t>
            </a:r>
            <a:r>
              <a:rPr lang="fr-FR" b="0" i="0" dirty="0">
                <a:solidFill>
                  <a:srgbClr val="271A38"/>
                </a:solidFill>
                <a:effectLst/>
                <a:latin typeface="Inter"/>
              </a:rPr>
              <a:t>. </a:t>
            </a:r>
          </a:p>
          <a:p>
            <a:pPr algn="l"/>
            <a:r>
              <a:rPr lang="fr-FR" b="0" i="0" dirty="0">
                <a:solidFill>
                  <a:srgbClr val="271A38"/>
                </a:solidFill>
                <a:effectLst/>
                <a:latin typeface="Inter"/>
              </a:rPr>
              <a:t>À l’issue de cette étape, vous avez donc des données de qualité à votre disposition !</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buFont typeface="Arial" panose="020B0604020202020204" pitchFamily="34" charset="0"/>
              <a:buChar char="•"/>
            </a:pPr>
            <a:r>
              <a:rPr lang="fr-FR" b="0" i="0" dirty="0">
                <a:solidFill>
                  <a:srgbClr val="271A38"/>
                </a:solidFill>
                <a:effectLst/>
                <a:latin typeface="Inter"/>
              </a:rPr>
              <a:t>Collecter le plus de données possibles, même si vous n’êtes pas sûr de les utiliser, pour tous les vecteurs possibles: données publiques, capteurs, </a:t>
            </a:r>
            <a:r>
              <a:rPr lang="fr-FR" dirty="0">
                <a:solidFill>
                  <a:srgbClr val="271A38"/>
                </a:solidFill>
                <a:latin typeface="Inter"/>
              </a:rPr>
              <a:t>IoT, API, etc.</a:t>
            </a:r>
            <a:endParaRPr lang="fr-FR" b="0" i="0" dirty="0">
              <a:solidFill>
                <a:srgbClr val="271A38"/>
              </a:solidFill>
              <a:effectLst/>
              <a:latin typeface="Inter"/>
            </a:endParaRPr>
          </a:p>
        </p:txBody>
      </p:sp>
    </p:spTree>
    <p:extLst>
      <p:ext uri="{BB962C8B-B14F-4D97-AF65-F5344CB8AC3E}">
        <p14:creationId xmlns:p14="http://schemas.microsoft.com/office/powerpoint/2010/main" val="356774886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Projet - IA</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4. Explorer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159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buFont typeface="Arial" panose="020B0604020202020204" pitchFamily="34" charset="0"/>
              <a:buChar char="•"/>
            </a:pPr>
            <a:r>
              <a:rPr lang="fr-FR" dirty="0">
                <a:solidFill>
                  <a:srgbClr val="271A38"/>
                </a:solidFill>
                <a:latin typeface="Inter"/>
              </a:rPr>
              <a:t>O</a:t>
            </a:r>
            <a:r>
              <a:rPr lang="fr-FR" b="0" i="0" dirty="0">
                <a:solidFill>
                  <a:srgbClr val="271A38"/>
                </a:solidFill>
                <a:effectLst/>
                <a:latin typeface="Inter"/>
              </a:rPr>
              <a:t>bserver les données sous toutes leurs facettes: c’est l’</a:t>
            </a:r>
            <a:r>
              <a:rPr lang="fr-FR" b="1" i="0" dirty="0">
                <a:solidFill>
                  <a:srgbClr val="271A38"/>
                </a:solidFill>
                <a:effectLst/>
                <a:latin typeface="Inter"/>
              </a:rPr>
              <a:t>exploration de données</a:t>
            </a:r>
            <a:r>
              <a:rPr lang="fr-FR" b="0" i="0" dirty="0">
                <a:solidFill>
                  <a:srgbClr val="271A38"/>
                </a:solidFill>
                <a:effectLst/>
                <a:latin typeface="Inter"/>
              </a:rPr>
              <a:t> ou </a:t>
            </a:r>
            <a:r>
              <a:rPr lang="fr-FR" b="1" i="0" dirty="0">
                <a:solidFill>
                  <a:srgbClr val="271A38"/>
                </a:solidFill>
                <a:effectLst/>
                <a:latin typeface="Inter"/>
              </a:rPr>
              <a:t>fouille de données</a:t>
            </a:r>
            <a:r>
              <a:rPr lang="fr-FR" b="0" i="0" dirty="0">
                <a:solidFill>
                  <a:srgbClr val="271A38"/>
                </a:solidFill>
                <a:effectLst/>
                <a:latin typeface="Inter"/>
              </a:rPr>
              <a:t> (en anglais, </a:t>
            </a:r>
            <a:r>
              <a:rPr lang="fr-FR" b="0" i="1" dirty="0">
                <a:solidFill>
                  <a:srgbClr val="271A38"/>
                </a:solidFill>
                <a:effectLst/>
                <a:latin typeface="Inter"/>
              </a:rPr>
              <a:t>Data Mining</a:t>
            </a:r>
            <a:r>
              <a:rPr lang="fr-FR" b="0" i="0" dirty="0">
                <a:solidFill>
                  <a:srgbClr val="271A38"/>
                </a:solidFill>
                <a:effectLst/>
                <a:latin typeface="Inter"/>
              </a:rPr>
              <a:t>)</a:t>
            </a:r>
          </a:p>
          <a:p>
            <a:r>
              <a:rPr lang="fr-FR" b="0" i="0" dirty="0">
                <a:solidFill>
                  <a:srgbClr val="271A38"/>
                </a:solidFill>
                <a:effectLst/>
                <a:latin typeface="Inter"/>
              </a:rPr>
              <a:t>Data Scientist travaille avec des experts métiers et des experts des sources de données afin de mieux comprendre les données</a:t>
            </a:r>
          </a:p>
          <a:p>
            <a:r>
              <a:rPr lang="fr-FR" b="1" dirty="0">
                <a:solidFill>
                  <a:srgbClr val="271A38"/>
                </a:solidFill>
                <a:latin typeface="Inter"/>
              </a:rPr>
              <a:t>Objectifs:</a:t>
            </a:r>
            <a:r>
              <a:rPr lang="fr-FR" dirty="0">
                <a:solidFill>
                  <a:srgbClr val="271A38"/>
                </a:solidFill>
                <a:latin typeface="Inter"/>
              </a:rPr>
              <a:t> </a:t>
            </a:r>
            <a:r>
              <a:rPr lang="fr-FR" b="0" i="0" dirty="0">
                <a:solidFill>
                  <a:srgbClr val="271A38"/>
                </a:solidFill>
                <a:effectLst/>
                <a:latin typeface="Inter"/>
              </a:rPr>
              <a:t>vérifier vos hypothèses ou intuitions qui pourront être validées ou contredites !</a:t>
            </a:r>
          </a:p>
          <a:p>
            <a:pPr algn="l">
              <a:buFont typeface="Arial" panose="020B0604020202020204" pitchFamily="34" charset="0"/>
              <a:buChar char="•"/>
            </a:pPr>
            <a:endParaRPr lang="fr-FR" b="0" i="0" dirty="0">
              <a:solidFill>
                <a:srgbClr val="271A38"/>
              </a:solidFill>
              <a:effectLst/>
              <a:latin typeface="Inter"/>
            </a:endParaRPr>
          </a:p>
        </p:txBody>
      </p:sp>
      <p:sp>
        <p:nvSpPr>
          <p:cNvPr id="11" name="Espace réservé du contenu 7">
            <a:extLst>
              <a:ext uri="{FF2B5EF4-FFF2-40B4-BE49-F238E27FC236}">
                <a16:creationId xmlns:a16="http://schemas.microsoft.com/office/drawing/2014/main" id="{B8D3AD99-BDB9-2CE4-AAF7-9AC70A59D388}"/>
              </a:ext>
            </a:extLst>
          </p:cNvPr>
          <p:cNvSpPr txBox="1">
            <a:spLocks/>
          </p:cNvSpPr>
          <p:nvPr/>
        </p:nvSpPr>
        <p:spPr>
          <a:xfrm>
            <a:off x="6573987" y="1819459"/>
            <a:ext cx="4727735" cy="46515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5. Modéliser</a:t>
            </a:r>
          </a:p>
        </p:txBody>
      </p:sp>
      <p:sp>
        <p:nvSpPr>
          <p:cNvPr id="12" name="Espace réservé du contenu 4">
            <a:extLst>
              <a:ext uri="{FF2B5EF4-FFF2-40B4-BE49-F238E27FC236}">
                <a16:creationId xmlns:a16="http://schemas.microsoft.com/office/drawing/2014/main" id="{A0C692D6-4725-35E7-1907-925949DBF637}"/>
              </a:ext>
            </a:extLst>
          </p:cNvPr>
          <p:cNvSpPr txBox="1">
            <a:spLocks/>
          </p:cNvSpPr>
          <p:nvPr/>
        </p:nvSpPr>
        <p:spPr>
          <a:xfrm>
            <a:off x="6331406" y="2411615"/>
            <a:ext cx="4727735" cy="3029446"/>
          </a:xfrm>
          <a:prstGeom prst="rect">
            <a:avLst/>
          </a:prstGeom>
        </p:spPr>
        <p:txBody>
          <a:bodyPr vert="horz" lIns="91440" tIns="45720" rIns="91440" bIns="45720" rtlCol="0" anchor="t">
            <a:noAutofit/>
          </a:bodyPr>
          <a:lstStyle>
            <a:lvl1pPr marL="283464" indent="-283464" algn="l" defTabSz="914400" rtl="0" eaLnBrk="1" latinLnBrk="0" hangingPunct="1">
              <a:lnSpc>
                <a:spcPct val="90000"/>
              </a:lnSpc>
              <a:spcBef>
                <a:spcPts val="1000"/>
              </a:spcBef>
              <a:buFont typeface="Arial" panose="020B0604020202020204" pitchFamily="34" charset="0"/>
              <a:buChar char="•"/>
              <a:defRPr sz="1600" b="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solidFill>
                  <a:srgbClr val="271A38"/>
                </a:solidFill>
                <a:latin typeface="Inter"/>
              </a:rPr>
              <a:t>En deux phases:</a:t>
            </a:r>
          </a:p>
          <a:p>
            <a:pPr marL="342900" indent="-342900">
              <a:buFont typeface="+mj-lt"/>
              <a:buAutoNum type="arabicPeriod"/>
            </a:pPr>
            <a:r>
              <a:rPr lang="fr-FR" dirty="0">
                <a:solidFill>
                  <a:srgbClr val="271A38"/>
                </a:solidFill>
                <a:latin typeface="Inter"/>
              </a:rPr>
              <a:t>A</a:t>
            </a:r>
            <a:r>
              <a:rPr lang="fr-FR" b="1" dirty="0">
                <a:solidFill>
                  <a:srgbClr val="271A38"/>
                </a:solidFill>
                <a:latin typeface="Inter"/>
              </a:rPr>
              <a:t>pprentissage: </a:t>
            </a:r>
            <a:r>
              <a:rPr lang="fr-FR" dirty="0">
                <a:solidFill>
                  <a:srgbClr val="271A38"/>
                </a:solidFill>
                <a:latin typeface="Inter"/>
              </a:rPr>
              <a:t>entraîner votre modèle avec des exemples basées </a:t>
            </a:r>
            <a:r>
              <a:rPr lang="fr-FR" b="1" dirty="0">
                <a:solidFill>
                  <a:srgbClr val="271A38"/>
                </a:solidFill>
                <a:latin typeface="Inter"/>
              </a:rPr>
              <a:t>sur des données des périodes passées</a:t>
            </a:r>
          </a:p>
          <a:p>
            <a:pPr marL="342900" indent="-342900">
              <a:buFont typeface="+mj-lt"/>
              <a:buAutoNum type="arabicPeriod"/>
            </a:pPr>
            <a:r>
              <a:rPr lang="fr-FR" b="1" dirty="0">
                <a:solidFill>
                  <a:srgbClr val="271A38"/>
                </a:solidFill>
                <a:latin typeface="Inter"/>
              </a:rPr>
              <a:t>Prédiction</a:t>
            </a:r>
            <a:r>
              <a:rPr lang="fr-FR" dirty="0">
                <a:solidFill>
                  <a:srgbClr val="271A38"/>
                </a:solidFill>
                <a:latin typeface="Inter"/>
              </a:rPr>
              <a:t> : votre système est prêt: prédire le futur ! </a:t>
            </a:r>
          </a:p>
        </p:txBody>
      </p:sp>
    </p:spTree>
    <p:extLst>
      <p:ext uri="{BB962C8B-B14F-4D97-AF65-F5344CB8AC3E}">
        <p14:creationId xmlns:p14="http://schemas.microsoft.com/office/powerpoint/2010/main" val="3968929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Python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Cours en ligne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0485912" cy="3029446"/>
          </a:xfrm>
        </p:spPr>
        <p:txBody>
          <a:bodyPr rtlCol="0">
            <a:noAutofit/>
          </a:bodyPr>
          <a:lstStyle/>
          <a:p>
            <a:r>
              <a:rPr lang="fr-FR" dirty="0"/>
              <a:t>Syntaxe et langage:</a:t>
            </a:r>
          </a:p>
          <a:p>
            <a:pPr marL="0" indent="0">
              <a:buNone/>
            </a:pPr>
            <a:r>
              <a:rPr lang="fr-FR" dirty="0">
                <a:hlinkClick r:id="rId3"/>
              </a:rPr>
              <a:t>https://cours.artymon.com/python/syntaxe.html</a:t>
            </a: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4"/>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0419485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Projet - IA</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a:xfrm>
            <a:off x="546537" y="1707880"/>
            <a:ext cx="4727735" cy="465155"/>
          </a:xfrm>
        </p:spPr>
        <p:txBody>
          <a:bodyPr rtlCol="0">
            <a:noAutofit/>
          </a:bodyPr>
          <a:lstStyle/>
          <a:p>
            <a:pPr rtl="0"/>
            <a:r>
              <a:rPr lang="fr-FR" dirty="0"/>
              <a:t>6. Evaluer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a:xfrm>
            <a:off x="546537" y="2296256"/>
            <a:ext cx="4727735" cy="3029446"/>
          </a:xfrm>
        </p:spPr>
        <p:txBody>
          <a:bodyPr/>
          <a:lstStyle/>
          <a:p>
            <a:pPr marL="0" indent="0" algn="l">
              <a:buNone/>
            </a:pPr>
            <a:r>
              <a:rPr lang="fr-FR" b="1" dirty="0">
                <a:solidFill>
                  <a:srgbClr val="271A38"/>
                </a:solidFill>
                <a:latin typeface="Inter"/>
              </a:rPr>
              <a:t>E</a:t>
            </a:r>
            <a:r>
              <a:rPr lang="fr-FR" b="1" i="0" dirty="0">
                <a:solidFill>
                  <a:srgbClr val="271A38"/>
                </a:solidFill>
                <a:effectLst/>
                <a:latin typeface="Inter"/>
              </a:rPr>
              <a:t>valuer</a:t>
            </a:r>
            <a:r>
              <a:rPr lang="fr-FR" b="0" i="0" dirty="0">
                <a:solidFill>
                  <a:srgbClr val="271A38"/>
                </a:solidFill>
                <a:effectLst/>
                <a:latin typeface="Inter"/>
              </a:rPr>
              <a:t> </a:t>
            </a:r>
            <a:r>
              <a:rPr lang="fr-FR" dirty="0">
                <a:solidFill>
                  <a:srgbClr val="271A38"/>
                </a:solidFill>
                <a:latin typeface="Inter"/>
              </a:rPr>
              <a:t>l</a:t>
            </a:r>
            <a:r>
              <a:rPr lang="fr-FR" b="0" i="0" dirty="0">
                <a:solidFill>
                  <a:srgbClr val="271A38"/>
                </a:solidFill>
                <a:effectLst/>
                <a:latin typeface="Inter"/>
              </a:rPr>
              <a:t>e modèle, c'est-à-dire confirmer qu’il est pertinent et fournit des prévisions de qualité… ou bien l’entrainer à nouveau !</a:t>
            </a:r>
          </a:p>
        </p:txBody>
      </p:sp>
      <p:sp>
        <p:nvSpPr>
          <p:cNvPr id="12" name="Espace réservé du contenu 7">
            <a:extLst>
              <a:ext uri="{FF2B5EF4-FFF2-40B4-BE49-F238E27FC236}">
                <a16:creationId xmlns:a16="http://schemas.microsoft.com/office/drawing/2014/main" id="{00F6F3C6-793D-3FBC-D5D9-EE6964762D54}"/>
              </a:ext>
            </a:extLst>
          </p:cNvPr>
          <p:cNvSpPr>
            <a:spLocks noGrp="1"/>
          </p:cNvSpPr>
          <p:nvPr>
            <p:ph idx="14"/>
          </p:nvPr>
        </p:nvSpPr>
        <p:spPr>
          <a:xfrm>
            <a:off x="5483693" y="1707881"/>
            <a:ext cx="4727735" cy="465155"/>
          </a:xfrm>
        </p:spPr>
        <p:txBody>
          <a:bodyPr rtlCol="0">
            <a:noAutofit/>
          </a:bodyPr>
          <a:lstStyle/>
          <a:p>
            <a:pPr rtl="0"/>
            <a:r>
              <a:rPr lang="fr-FR" dirty="0"/>
              <a:t>7. Industrialiser</a:t>
            </a:r>
          </a:p>
        </p:txBody>
      </p:sp>
      <p:sp>
        <p:nvSpPr>
          <p:cNvPr id="13" name="Espace réservé du contenu 4">
            <a:extLst>
              <a:ext uri="{FF2B5EF4-FFF2-40B4-BE49-F238E27FC236}">
                <a16:creationId xmlns:a16="http://schemas.microsoft.com/office/drawing/2014/main" id="{E29D6D9E-E1A9-A357-365F-CB8A51218032}"/>
              </a:ext>
            </a:extLst>
          </p:cNvPr>
          <p:cNvSpPr>
            <a:spLocks noGrp="1"/>
          </p:cNvSpPr>
          <p:nvPr>
            <p:ph idx="1"/>
          </p:nvPr>
        </p:nvSpPr>
        <p:spPr>
          <a:xfrm>
            <a:off x="5483693" y="2296256"/>
            <a:ext cx="4727735" cy="3029446"/>
          </a:xfrm>
        </p:spPr>
        <p:txBody>
          <a:bodyPr/>
          <a:lstStyle/>
          <a:p>
            <a:pPr algn="l"/>
            <a:r>
              <a:rPr lang="fr-FR" b="0" i="0" dirty="0">
                <a:solidFill>
                  <a:srgbClr val="271A38"/>
                </a:solidFill>
                <a:effectLst/>
                <a:latin typeface="Inter"/>
              </a:rPr>
              <a:t>Ça y est, votre système d'intelligence artificielle est prêt à être mis en place. Il va permettre à l'usine de </a:t>
            </a:r>
            <a:r>
              <a:rPr lang="fr-FR" b="1" i="0" dirty="0">
                <a:solidFill>
                  <a:srgbClr val="271A38"/>
                </a:solidFill>
                <a:effectLst/>
                <a:latin typeface="Inter"/>
              </a:rPr>
              <a:t>piloter</a:t>
            </a:r>
            <a:r>
              <a:rPr lang="fr-FR" b="0" i="0" dirty="0">
                <a:solidFill>
                  <a:srgbClr val="271A38"/>
                </a:solidFill>
                <a:effectLst/>
                <a:latin typeface="Inter"/>
              </a:rPr>
              <a:t> au mieux sa consommation d'énergie. À la clé, l'usine espère réaliser des économies d'énergie.</a:t>
            </a:r>
          </a:p>
          <a:p>
            <a:pPr algn="l"/>
            <a:r>
              <a:rPr lang="fr-FR" b="0" i="0" dirty="0">
                <a:solidFill>
                  <a:srgbClr val="271A38"/>
                </a:solidFill>
                <a:effectLst/>
                <a:latin typeface="Inter"/>
              </a:rPr>
              <a:t>Pour s’en assurer, votre équipe projet fera le point après une période de test. Le système d’IA est-il pertinent ? En particulier, amène-t-il une plus-value business ?</a:t>
            </a:r>
          </a:p>
          <a:p>
            <a:r>
              <a:rPr lang="fr-FR" dirty="0">
                <a:effectLst/>
              </a:rPr>
              <a:t>Un tel système d’IA, une fois mis en route, doit faire l’objet d’un suivi. Vous devez vous assurer quotidiennement qu’il produit des résultats pertinents. De temps en temps, vous devez réaliser une maintenance du système. C’est l’occasion de réajuster ses paramètres pour s’assurer qu’il fournit des résultats toujours pertinents.</a:t>
            </a:r>
          </a:p>
        </p:txBody>
      </p:sp>
    </p:spTree>
    <p:extLst>
      <p:ext uri="{BB962C8B-B14F-4D97-AF65-F5344CB8AC3E}">
        <p14:creationId xmlns:p14="http://schemas.microsoft.com/office/powerpoint/2010/main" val="25873831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Machine learning – Focus « modèle »</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Modèle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marL="0" indent="0">
              <a:buNone/>
            </a:pPr>
            <a:r>
              <a:rPr lang="fr-FR" b="0" i="0" dirty="0">
                <a:solidFill>
                  <a:srgbClr val="271A38"/>
                </a:solidFill>
                <a:effectLst/>
                <a:latin typeface="Inter"/>
              </a:rPr>
              <a:t>Au fil du temps, l’agent va devenir de plus en plus apte à fournir une évaluation de bien: il a développé un </a:t>
            </a:r>
            <a:r>
              <a:rPr lang="fr-FR" b="1" i="0" dirty="0">
                <a:solidFill>
                  <a:srgbClr val="271A38"/>
                </a:solidFill>
                <a:effectLst/>
                <a:latin typeface="Inter"/>
              </a:rPr>
              <a:t>modèle </a:t>
            </a:r>
            <a:r>
              <a:rPr lang="fr-FR" b="0" i="0" dirty="0">
                <a:solidFill>
                  <a:srgbClr val="271A38"/>
                </a:solidFill>
                <a:effectLst/>
                <a:latin typeface="Inter"/>
              </a:rPr>
              <a:t>d’évaluation des prix.</a:t>
            </a:r>
          </a:p>
          <a:p>
            <a:pPr marL="0" indent="0">
              <a:buNone/>
            </a:pPr>
            <a:endParaRPr lang="fr-FR" dirty="0">
              <a:solidFill>
                <a:srgbClr val="271A38"/>
              </a:solidFill>
              <a:latin typeface="Inter"/>
            </a:endParaRPr>
          </a:p>
          <a:p>
            <a:pPr marL="0" indent="0">
              <a:buNone/>
            </a:pPr>
            <a:endParaRPr lang="fr-FR" b="0" i="0" dirty="0">
              <a:solidFill>
                <a:srgbClr val="271A38"/>
              </a:solidFill>
              <a:effectLst/>
              <a:latin typeface="Inter"/>
            </a:endParaRPr>
          </a:p>
          <a:p>
            <a:pPr algn="l"/>
            <a:endParaRPr lang="fr-FR" b="0" i="0" dirty="0">
              <a:solidFill>
                <a:srgbClr val="271A38"/>
              </a:solidFill>
              <a:effectLst/>
              <a:latin typeface="Inter"/>
            </a:endParaRP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r>
              <a:rPr lang="fr-FR" dirty="0">
                <a:effectLst/>
              </a:rPr>
              <a:t>Un </a:t>
            </a:r>
            <a:r>
              <a:rPr lang="fr-FR" b="1" dirty="0">
                <a:effectLst/>
              </a:rPr>
              <a:t>modèle</a:t>
            </a:r>
            <a:r>
              <a:rPr lang="fr-FR" dirty="0">
                <a:effectLst/>
              </a:rPr>
              <a:t> est une représentation mathématique d’un problème donné. </a:t>
            </a:r>
          </a:p>
          <a:p>
            <a:pPr algn="l">
              <a:buFont typeface="Arial" panose="020B0604020202020204" pitchFamily="34" charset="0"/>
              <a:buChar char="•"/>
            </a:pPr>
            <a:r>
              <a:rPr lang="fr-FR" b="0" i="0" dirty="0">
                <a:solidFill>
                  <a:srgbClr val="271A38"/>
                </a:solidFill>
                <a:effectLst/>
                <a:latin typeface="Inter"/>
              </a:rPr>
              <a:t>La modélisation des données se compose de deux phases : </a:t>
            </a:r>
            <a:r>
              <a:rPr lang="fr-FR" b="1" i="0" dirty="0">
                <a:solidFill>
                  <a:srgbClr val="271A38"/>
                </a:solidFill>
                <a:effectLst/>
                <a:latin typeface="Inter"/>
              </a:rPr>
              <a:t>l'apprentissage</a:t>
            </a:r>
            <a:r>
              <a:rPr lang="fr-FR" b="0" i="0" dirty="0">
                <a:solidFill>
                  <a:srgbClr val="271A38"/>
                </a:solidFill>
                <a:effectLst/>
                <a:latin typeface="Inter"/>
              </a:rPr>
              <a:t> et la </a:t>
            </a:r>
            <a:r>
              <a:rPr lang="fr-FR" b="1" i="0" dirty="0">
                <a:solidFill>
                  <a:srgbClr val="271A38"/>
                </a:solidFill>
                <a:effectLst/>
                <a:latin typeface="Inter"/>
              </a:rPr>
              <a:t>prédiction.</a:t>
            </a:r>
            <a:r>
              <a:rPr lang="fr-FR" b="0" i="0" dirty="0">
                <a:solidFill>
                  <a:srgbClr val="271A38"/>
                </a:solidFill>
                <a:effectLst/>
                <a:latin typeface="Inter"/>
              </a:rPr>
              <a:t> </a:t>
            </a:r>
            <a:endParaRPr lang="fr-FR" dirty="0">
              <a:effectLst/>
            </a:endParaRPr>
          </a:p>
          <a:p>
            <a:pPr marL="0" indent="0" algn="l">
              <a:buNone/>
            </a:pPr>
            <a:r>
              <a:rPr lang="fr-FR" b="0" i="0" dirty="0">
                <a:solidFill>
                  <a:srgbClr val="271A38"/>
                </a:solidFill>
                <a:effectLst/>
                <a:latin typeface="Inter"/>
              </a:rPr>
              <a:t>Cas d’un agent immobilier : faire estimer un bien au prix de vente le plus conforme au marché immobilier. Pour réaliser cette évaluation, deux étapes :</a:t>
            </a:r>
          </a:p>
          <a:p>
            <a:pPr algn="l">
              <a:buFont typeface="+mj-lt"/>
              <a:buAutoNum type="arabicPeriod"/>
            </a:pPr>
            <a:r>
              <a:rPr lang="fr-FR" b="1" i="0" dirty="0">
                <a:solidFill>
                  <a:srgbClr val="271A38"/>
                </a:solidFill>
                <a:effectLst/>
                <a:latin typeface="Inter"/>
              </a:rPr>
              <a:t>il recueille des données</a:t>
            </a:r>
            <a:r>
              <a:rPr lang="fr-FR" b="0" i="0" dirty="0">
                <a:solidFill>
                  <a:srgbClr val="271A38"/>
                </a:solidFill>
                <a:effectLst/>
                <a:latin typeface="Inter"/>
              </a:rPr>
              <a:t> sur les caractéristiques clés du bien immobilier (par exemple : l’emplacement géographique, la superficie, l’état général, etc.) ; </a:t>
            </a:r>
          </a:p>
          <a:p>
            <a:pPr algn="l">
              <a:buFont typeface="+mj-lt"/>
              <a:buAutoNum type="arabicPeriod"/>
            </a:pPr>
            <a:r>
              <a:rPr lang="fr-FR" b="1" i="0" dirty="0">
                <a:solidFill>
                  <a:srgbClr val="271A38"/>
                </a:solidFill>
                <a:effectLst/>
                <a:latin typeface="Inter"/>
              </a:rPr>
              <a:t>il procède ensuite à une évaluation</a:t>
            </a:r>
            <a:r>
              <a:rPr lang="fr-FR" b="0" i="0" dirty="0">
                <a:solidFill>
                  <a:srgbClr val="271A38"/>
                </a:solidFill>
                <a:effectLst/>
                <a:latin typeface="Inter"/>
              </a:rPr>
              <a:t> fondée sur des données publiques disponibles, ainsi que sur sa propre expertise immobilière. </a:t>
            </a:r>
          </a:p>
        </p:txBody>
      </p:sp>
    </p:spTree>
    <p:extLst>
      <p:ext uri="{BB962C8B-B14F-4D97-AF65-F5344CB8AC3E}">
        <p14:creationId xmlns:p14="http://schemas.microsoft.com/office/powerpoint/2010/main" val="35131542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Machine learning – Focus modèle</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Pour l’IA, comment modéliser ?</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r>
              <a:rPr lang="fr-FR" b="1" i="0" dirty="0">
                <a:solidFill>
                  <a:srgbClr val="271A38"/>
                </a:solidFill>
                <a:effectLst/>
                <a:latin typeface="Inter"/>
              </a:rPr>
              <a:t>Méthode 1 : l’apprentissage supervisé</a:t>
            </a:r>
          </a:p>
          <a:p>
            <a:pPr rtl="0"/>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marL="0" indent="0">
              <a:buNone/>
            </a:pPr>
            <a:r>
              <a:rPr lang="fr-FR" b="1" dirty="0">
                <a:effectLst/>
              </a:rPr>
              <a:t>Exemple: </a:t>
            </a:r>
            <a:r>
              <a:rPr lang="fr-FR" dirty="0">
                <a:effectLst/>
              </a:rPr>
              <a:t>apprendre à estimer le prix d’une maison. Fourniture de nombreux exemples de ventes de maisons, en donnant les caractéristiques de chaque maison ainsi que son prix de vente. </a:t>
            </a:r>
          </a:p>
          <a:p>
            <a:pPr marL="0" indent="0" algn="l">
              <a:buNone/>
            </a:pPr>
            <a:r>
              <a:rPr lang="fr-FR" b="0" i="0" dirty="0">
                <a:solidFill>
                  <a:srgbClr val="271A38"/>
                </a:solidFill>
                <a:effectLst/>
                <a:latin typeface="Inter"/>
              </a:rPr>
              <a:t>Ainsi, pour chaque vente, nous aurons :</a:t>
            </a:r>
          </a:p>
          <a:p>
            <a:pPr algn="l">
              <a:buFont typeface="Arial" panose="020B0604020202020204" pitchFamily="34" charset="0"/>
              <a:buChar char="•"/>
            </a:pPr>
            <a:r>
              <a:rPr lang="fr-FR" b="0" i="0" dirty="0">
                <a:solidFill>
                  <a:srgbClr val="271A38"/>
                </a:solidFill>
                <a:effectLst/>
                <a:latin typeface="Inter"/>
              </a:rPr>
              <a:t>les </a:t>
            </a:r>
            <a:r>
              <a:rPr lang="fr-FR" b="1" i="0" dirty="0">
                <a:solidFill>
                  <a:srgbClr val="271A38"/>
                </a:solidFill>
                <a:effectLst/>
                <a:latin typeface="Inter"/>
              </a:rPr>
              <a:t>caractéristiques </a:t>
            </a:r>
            <a:r>
              <a:rPr lang="fr-FR" b="0" i="0" dirty="0">
                <a:solidFill>
                  <a:srgbClr val="271A38"/>
                </a:solidFill>
                <a:effectLst/>
                <a:latin typeface="Inter"/>
              </a:rPr>
              <a:t>: les caractéristiques que nous souhaitons pour estimer le prix de n’importe quelle maison, une fois le système entraîné: </a:t>
            </a:r>
            <a:r>
              <a:rPr lang="fr-FR" dirty="0">
                <a:effectLst/>
              </a:rPr>
              <a:t>la surface, le nombre de chambres, la présence d’un balcon, etc.</a:t>
            </a:r>
          </a:p>
          <a:p>
            <a:pPr algn="l">
              <a:buFont typeface="Arial" panose="020B0604020202020204" pitchFamily="34" charset="0"/>
              <a:buChar char="•"/>
            </a:pPr>
            <a:r>
              <a:rPr lang="fr-FR" b="0" i="0" dirty="0">
                <a:solidFill>
                  <a:srgbClr val="271A38"/>
                </a:solidFill>
                <a:effectLst/>
                <a:latin typeface="Inter"/>
              </a:rPr>
              <a:t>les </a:t>
            </a:r>
            <a:r>
              <a:rPr lang="fr-FR" b="1" i="0" dirty="0">
                <a:solidFill>
                  <a:srgbClr val="271A38"/>
                </a:solidFill>
                <a:effectLst/>
                <a:latin typeface="Inter"/>
              </a:rPr>
              <a:t>étiquettes </a:t>
            </a:r>
            <a:r>
              <a:rPr lang="fr-FR" b="0" i="0" dirty="0">
                <a:solidFill>
                  <a:srgbClr val="271A38"/>
                </a:solidFill>
                <a:effectLst/>
                <a:latin typeface="Inter"/>
              </a:rPr>
              <a:t>: cible que nous souhaitons prédire. En entraînement, l’algorithme a accès à cette information. Une fois le système prêt, l’objectif est de le prédire à partir des caractéristiques d’une nouvelle maison.</a:t>
            </a:r>
          </a:p>
          <a:p>
            <a:pPr algn="l"/>
            <a:endParaRPr lang="fr-FR" b="0" i="0" dirty="0">
              <a:solidFill>
                <a:srgbClr val="271A38"/>
              </a:solidFill>
              <a:effectLst/>
              <a:latin typeface="Inter"/>
            </a:endParaRPr>
          </a:p>
          <a:p>
            <a:pPr algn="l"/>
            <a:endParaRPr lang="fr-FR" b="0" i="0" dirty="0">
              <a:solidFill>
                <a:srgbClr val="271A38"/>
              </a:solidFill>
              <a:effectLst/>
              <a:latin typeface="Inter"/>
            </a:endParaRP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r>
              <a:rPr lang="fr-FR" b="1" i="0" dirty="0">
                <a:solidFill>
                  <a:srgbClr val="271A38"/>
                </a:solidFill>
                <a:effectLst/>
                <a:latin typeface="Inter"/>
              </a:rPr>
              <a:t>Apprentissage</a:t>
            </a:r>
            <a:r>
              <a:rPr lang="fr-FR" b="0" i="0" dirty="0">
                <a:solidFill>
                  <a:srgbClr val="271A38"/>
                </a:solidFill>
                <a:effectLst/>
                <a:latin typeface="Inter"/>
              </a:rPr>
              <a:t> (ou entraînement): étape qui permet de construire le modèle, i.e., fournir à l’algorithme de nombreux exemples à analyser pour qu’il puisse apprendre par l’expérience.</a:t>
            </a:r>
          </a:p>
          <a:p>
            <a:pPr marL="0" indent="0">
              <a:buNone/>
            </a:pPr>
            <a:r>
              <a:rPr lang="fr-FR" b="0" i="0" dirty="0">
                <a:solidFill>
                  <a:srgbClr val="271A38"/>
                </a:solidFill>
                <a:effectLst/>
                <a:latin typeface="Inter"/>
              </a:rPr>
              <a:t>Il existe trois façons d'apprendre pour un programme d’IA, i.e., de former un modèle : </a:t>
            </a:r>
            <a:r>
              <a:rPr lang="fr-FR" b="1" i="0" dirty="0">
                <a:solidFill>
                  <a:srgbClr val="271A38"/>
                </a:solidFill>
                <a:effectLst/>
                <a:latin typeface="Inter"/>
              </a:rPr>
              <a:t>l'apprentissage supervisé, non supervisé</a:t>
            </a:r>
            <a:r>
              <a:rPr lang="fr-FR" b="0" i="0" dirty="0">
                <a:solidFill>
                  <a:srgbClr val="271A38"/>
                </a:solidFill>
                <a:effectLst/>
                <a:latin typeface="Inter"/>
              </a:rPr>
              <a:t> et </a:t>
            </a:r>
            <a:r>
              <a:rPr lang="fr-FR" b="1" i="0" dirty="0">
                <a:solidFill>
                  <a:srgbClr val="271A38"/>
                </a:solidFill>
                <a:effectLst/>
                <a:latin typeface="Inter"/>
              </a:rPr>
              <a:t>essai/erreur.</a:t>
            </a:r>
            <a:r>
              <a:rPr lang="fr-FR" b="0" i="0" dirty="0">
                <a:solidFill>
                  <a:srgbClr val="271A38"/>
                </a:solidFill>
                <a:effectLst/>
                <a:latin typeface="Inter"/>
              </a:rPr>
              <a:t> </a:t>
            </a:r>
          </a:p>
        </p:txBody>
      </p:sp>
    </p:spTree>
    <p:extLst>
      <p:ext uri="{BB962C8B-B14F-4D97-AF65-F5344CB8AC3E}">
        <p14:creationId xmlns:p14="http://schemas.microsoft.com/office/powerpoint/2010/main" val="35319484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Machine learning – focus modèle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r>
              <a:rPr lang="fr-FR" b="1" i="0" dirty="0">
                <a:solidFill>
                  <a:srgbClr val="271A38"/>
                </a:solidFill>
                <a:effectLst/>
                <a:latin typeface="Inter"/>
              </a:rPr>
              <a:t>Méthode 2 : l’apprentissage non supervisé </a:t>
            </a:r>
          </a:p>
          <a:p>
            <a:pPr rtl="0"/>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a:xfrm>
            <a:off x="648933" y="2307202"/>
            <a:ext cx="4727735" cy="3029446"/>
          </a:xfrm>
        </p:spPr>
        <p:txBody>
          <a:bodyPr/>
          <a:lstStyle/>
          <a:p>
            <a:r>
              <a:rPr lang="fr-FR" b="0" i="0" dirty="0">
                <a:solidFill>
                  <a:srgbClr val="271A38"/>
                </a:solidFill>
                <a:effectLst/>
                <a:latin typeface="Inter"/>
              </a:rPr>
              <a:t>En deux phases: </a:t>
            </a:r>
          </a:p>
          <a:p>
            <a:pPr marL="0" indent="0">
              <a:buNone/>
            </a:pPr>
            <a:r>
              <a:rPr lang="fr-FR" dirty="0">
                <a:solidFill>
                  <a:srgbClr val="271A38"/>
                </a:solidFill>
                <a:latin typeface="Inter"/>
              </a:rPr>
              <a:t>1. Au départ, </a:t>
            </a:r>
            <a:r>
              <a:rPr lang="fr-FR" b="0" i="0" dirty="0">
                <a:solidFill>
                  <a:srgbClr val="271A38"/>
                </a:solidFill>
                <a:effectLst/>
                <a:latin typeface="Inter"/>
              </a:rPr>
              <a:t>lorsque l’algorithme considère les premiers exemples, il produira des réponses qui ne seront </a:t>
            </a:r>
            <a:r>
              <a:rPr lang="fr-FR" b="0" i="1" dirty="0">
                <a:solidFill>
                  <a:srgbClr val="271A38"/>
                </a:solidFill>
                <a:effectLst/>
                <a:latin typeface="Inter"/>
              </a:rPr>
              <a:t>a priori</a:t>
            </a:r>
            <a:r>
              <a:rPr lang="fr-FR" b="0" i="0" dirty="0">
                <a:solidFill>
                  <a:srgbClr val="271A38"/>
                </a:solidFill>
                <a:effectLst/>
                <a:latin typeface="Inter"/>
              </a:rPr>
              <a:t> pas très pertinentes. </a:t>
            </a:r>
          </a:p>
          <a:p>
            <a:pPr marL="0" indent="0">
              <a:buNone/>
            </a:pPr>
            <a:r>
              <a:rPr lang="fr-FR" dirty="0">
                <a:solidFill>
                  <a:srgbClr val="271A38"/>
                </a:solidFill>
                <a:latin typeface="Inter"/>
              </a:rPr>
              <a:t>2. A</a:t>
            </a:r>
            <a:r>
              <a:rPr lang="fr-FR" b="0" i="0" dirty="0">
                <a:solidFill>
                  <a:srgbClr val="271A38"/>
                </a:solidFill>
                <a:effectLst/>
                <a:latin typeface="Inter"/>
              </a:rPr>
              <a:t>u fur et à mesure qu’il intégrera de nouveaux cas, il s'adaptera, se transformera, jusqu’à devenir prêt à estimer le prix de maisons qu’il n’a jamais observées !</a:t>
            </a:r>
          </a:p>
          <a:p>
            <a:pPr algn="l"/>
            <a:endParaRPr lang="fr-FR" b="0" i="0" dirty="0">
              <a:solidFill>
                <a:srgbClr val="271A38"/>
              </a:solidFill>
              <a:effectLst/>
              <a:latin typeface="Inter"/>
            </a:endParaRP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a:xfrm>
            <a:off x="6095998" y="2307202"/>
            <a:ext cx="5875285" cy="3029446"/>
          </a:xfrm>
        </p:spPr>
        <p:txBody>
          <a:bodyPr/>
          <a:lstStyle/>
          <a:p>
            <a:pPr algn="l"/>
            <a:r>
              <a:rPr lang="fr-FR" b="0" i="0" dirty="0">
                <a:solidFill>
                  <a:srgbClr val="271A38"/>
                </a:solidFill>
                <a:effectLst/>
                <a:latin typeface="Inter"/>
              </a:rPr>
              <a:t>Dans le cas présent, l’algorithme n’a </a:t>
            </a:r>
            <a:r>
              <a:rPr lang="fr-FR" b="1" i="0" dirty="0">
                <a:solidFill>
                  <a:srgbClr val="271A38"/>
                </a:solidFill>
                <a:effectLst/>
                <a:latin typeface="Inter"/>
              </a:rPr>
              <a:t>pas accès aux étiquettes !</a:t>
            </a:r>
          </a:p>
          <a:p>
            <a:pPr algn="l"/>
            <a:r>
              <a:rPr lang="fr-FR" b="0" i="0" dirty="0">
                <a:solidFill>
                  <a:srgbClr val="271A38"/>
                </a:solidFill>
                <a:effectLst/>
                <a:latin typeface="Inter"/>
              </a:rPr>
              <a:t>On ne sait pas à l’avance ce que l’on va trouver !</a:t>
            </a:r>
          </a:p>
          <a:p>
            <a:r>
              <a:rPr lang="fr-FR" dirty="0">
                <a:effectLst/>
              </a:rPr>
              <a:t>Exemple: fournir une liste de maisons et demander de faire 3 groupes de maisons, sans aucune supervision de notre part !</a:t>
            </a:r>
          </a:p>
          <a:p>
            <a:pPr algn="l"/>
            <a:r>
              <a:rPr lang="fr-FR" b="0" i="0" dirty="0">
                <a:solidFill>
                  <a:srgbClr val="271A38"/>
                </a:solidFill>
                <a:effectLst/>
                <a:latin typeface="Inter"/>
              </a:rPr>
              <a:t>Une fois trois groupes formalisés: appel à des experts qui trouvent le nom des étiquettes !</a:t>
            </a:r>
          </a:p>
        </p:txBody>
      </p:sp>
    </p:spTree>
    <p:extLst>
      <p:ext uri="{BB962C8B-B14F-4D97-AF65-F5344CB8AC3E}">
        <p14:creationId xmlns:p14="http://schemas.microsoft.com/office/powerpoint/2010/main" val="29619741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Machine learning – focus modèle</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b="1" i="0" dirty="0">
                <a:solidFill>
                  <a:srgbClr val="271A38"/>
                </a:solidFill>
                <a:effectLst/>
                <a:latin typeface="Inter"/>
              </a:rPr>
              <a:t>Méthode 3 : l’apprentissage par essai/erreur</a:t>
            </a:r>
          </a:p>
          <a:p>
            <a:pPr rtl="0"/>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r>
              <a:rPr lang="fr-FR" dirty="0">
                <a:effectLst/>
              </a:rPr>
              <a:t>Algorithme souvent utilisé pour les jeux: jeu de Go</a:t>
            </a:r>
          </a:p>
          <a:p>
            <a:r>
              <a:rPr lang="fr-FR" dirty="0"/>
              <a:t>Autre exemple: confier </a:t>
            </a:r>
            <a:r>
              <a:rPr lang="fr-FR" dirty="0">
                <a:effectLst/>
              </a:rPr>
              <a:t>à un algorithme la conception du plan d’un immeuble. On précise toutes les contraintes à prendre en compte, ainsi que les objectifs à optimiser: </a:t>
            </a:r>
          </a:p>
          <a:p>
            <a:pPr marL="0" indent="0" algn="ctr">
              <a:buNone/>
            </a:pPr>
            <a:r>
              <a:rPr lang="fr-FR" i="1" dirty="0">
                <a:effectLst/>
              </a:rPr>
              <a:t>on souhaite avoir 3 salles de réunion, chacune d’une certaine dimension, avec un certain nombre de fenêtres, et idéalement à proximité les unes des autres.</a:t>
            </a:r>
          </a:p>
          <a:p>
            <a:pPr marL="0" indent="0" algn="ctr">
              <a:buNone/>
            </a:pPr>
            <a:r>
              <a:rPr lang="fr-FR" dirty="0"/>
              <a:t>L’algorithme </a:t>
            </a:r>
            <a:r>
              <a:rPr lang="fr-FR" dirty="0">
                <a:effectLst/>
              </a:rPr>
              <a:t>va chercher le plan idéal par tâtonnements.</a:t>
            </a:r>
          </a:p>
          <a:p>
            <a:pPr algn="l"/>
            <a:endParaRPr lang="fr-FR" b="0" i="0" dirty="0">
              <a:solidFill>
                <a:srgbClr val="271A38"/>
              </a:solidFill>
              <a:effectLst/>
              <a:latin typeface="Inter"/>
            </a:endParaRP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r>
              <a:rPr lang="fr-FR" b="0" i="0" dirty="0">
                <a:solidFill>
                  <a:srgbClr val="271A38"/>
                </a:solidFill>
                <a:effectLst/>
                <a:latin typeface="Inter"/>
              </a:rPr>
              <a:t>Aussi appelé apprentissage par </a:t>
            </a:r>
            <a:r>
              <a:rPr lang="fr-FR" b="1" i="0" dirty="0">
                <a:solidFill>
                  <a:srgbClr val="271A38"/>
                </a:solidFill>
                <a:effectLst/>
                <a:latin typeface="Inter"/>
              </a:rPr>
              <a:t>renforcement</a:t>
            </a:r>
            <a:r>
              <a:rPr lang="fr-FR" b="0" i="0" dirty="0">
                <a:solidFill>
                  <a:srgbClr val="271A38"/>
                </a:solidFill>
                <a:effectLst/>
                <a:latin typeface="Inter"/>
              </a:rPr>
              <a:t>,</a:t>
            </a:r>
          </a:p>
          <a:p>
            <a:pPr algn="l"/>
            <a:r>
              <a:rPr lang="fr-FR" dirty="0">
                <a:solidFill>
                  <a:srgbClr val="271A38"/>
                </a:solidFill>
                <a:latin typeface="Inter"/>
              </a:rPr>
              <a:t>U</a:t>
            </a:r>
            <a:r>
              <a:rPr lang="fr-FR" b="0" i="0" dirty="0">
                <a:solidFill>
                  <a:srgbClr val="271A38"/>
                </a:solidFill>
                <a:effectLst/>
                <a:latin typeface="Inter"/>
              </a:rPr>
              <a:t>n </a:t>
            </a:r>
            <a:r>
              <a:rPr lang="fr-FR" b="1" i="0" dirty="0">
                <a:solidFill>
                  <a:srgbClr val="271A38"/>
                </a:solidFill>
                <a:effectLst/>
                <a:latin typeface="Inter"/>
              </a:rPr>
              <a:t>"agent"</a:t>
            </a:r>
            <a:r>
              <a:rPr lang="fr-FR" b="0" i="0" dirty="0">
                <a:solidFill>
                  <a:srgbClr val="271A38"/>
                </a:solidFill>
                <a:effectLst/>
                <a:latin typeface="Inter"/>
              </a:rPr>
              <a:t> (l'algorithme) qui interagit avec un </a:t>
            </a:r>
            <a:r>
              <a:rPr lang="fr-FR" b="1" i="0" dirty="0">
                <a:solidFill>
                  <a:srgbClr val="271A38"/>
                </a:solidFill>
                <a:effectLst/>
                <a:latin typeface="Inter"/>
              </a:rPr>
              <a:t>"environnement"</a:t>
            </a:r>
            <a:r>
              <a:rPr lang="fr-FR" b="0" i="0" dirty="0">
                <a:solidFill>
                  <a:srgbClr val="271A38"/>
                </a:solidFill>
                <a:effectLst/>
                <a:latin typeface="Inter"/>
              </a:rPr>
              <a:t> (l'ensemble des "caractéristiques"). </a:t>
            </a:r>
          </a:p>
          <a:p>
            <a:pPr algn="l"/>
            <a:r>
              <a:rPr lang="fr-FR" dirty="0">
                <a:solidFill>
                  <a:srgbClr val="271A38"/>
                </a:solidFill>
                <a:latin typeface="Inter"/>
              </a:rPr>
              <a:t>Objectif: </a:t>
            </a:r>
            <a:r>
              <a:rPr lang="fr-FR" b="0" i="0" dirty="0">
                <a:solidFill>
                  <a:srgbClr val="271A38"/>
                </a:solidFill>
                <a:effectLst/>
                <a:latin typeface="Inter"/>
              </a:rPr>
              <a:t>trouver par tâtonnements successifs (essai ou erreur) la solution optimale à un problème donné. On dit que cet algorithme est </a:t>
            </a:r>
            <a:r>
              <a:rPr lang="fr-FR" b="1" i="0" dirty="0">
                <a:solidFill>
                  <a:srgbClr val="271A38"/>
                </a:solidFill>
                <a:effectLst/>
                <a:latin typeface="Inter"/>
              </a:rPr>
              <a:t>auto-adaptatif</a:t>
            </a:r>
            <a:r>
              <a:rPr lang="fr-FR" b="0" i="0" dirty="0">
                <a:solidFill>
                  <a:srgbClr val="271A38"/>
                </a:solidFill>
                <a:effectLst/>
                <a:latin typeface="Inter"/>
              </a:rPr>
              <a:t> : il est en apprentissage constant. </a:t>
            </a:r>
          </a:p>
          <a:p>
            <a:r>
              <a:rPr lang="fr-FR" dirty="0">
                <a:effectLst/>
              </a:rPr>
              <a:t>Ecueil: </a:t>
            </a:r>
            <a:r>
              <a:rPr lang="fr-FR" dirty="0"/>
              <a:t>l’</a:t>
            </a:r>
            <a:r>
              <a:rPr lang="fr-FR" dirty="0">
                <a:effectLst/>
              </a:rPr>
              <a:t>algorithme fait parfois des millions d’essais avant de devenir un as dans une discipline…. Donc, entraînement parfois très long !</a:t>
            </a:r>
          </a:p>
        </p:txBody>
      </p:sp>
    </p:spTree>
    <p:extLst>
      <p:ext uri="{BB962C8B-B14F-4D97-AF65-F5344CB8AC3E}">
        <p14:creationId xmlns:p14="http://schemas.microsoft.com/office/powerpoint/2010/main" val="47680266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Deep learning – focus modèle</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Kesako ?</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Comment  ?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r>
              <a:rPr lang="fr-FR" dirty="0">
                <a:effectLst/>
              </a:rPr>
              <a:t>Entraîner notre intelligence artificielle à identifier les membres de notre famille sur des clichés</a:t>
            </a:r>
          </a:p>
          <a:p>
            <a:r>
              <a:rPr lang="fr-FR" dirty="0">
                <a:effectLst/>
              </a:rPr>
              <a:t>Rassembler une série de clichés pour chaque individu (</a:t>
            </a:r>
            <a:r>
              <a:rPr lang="fr-FR" dirty="0"/>
              <a:t>é</a:t>
            </a:r>
            <a:r>
              <a:rPr lang="fr-FR" dirty="0">
                <a:effectLst/>
              </a:rPr>
              <a:t>tiquette, cible)</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r>
              <a:rPr lang="fr-FR" b="0" i="0" dirty="0">
                <a:solidFill>
                  <a:srgbClr val="271A38"/>
                </a:solidFill>
                <a:effectLst/>
                <a:latin typeface="Inter"/>
              </a:rPr>
              <a:t>Le Deep Learning: </a:t>
            </a:r>
            <a:r>
              <a:rPr lang="fr-FR" b="1" i="0" dirty="0">
                <a:solidFill>
                  <a:srgbClr val="271A38"/>
                </a:solidFill>
                <a:effectLst/>
                <a:latin typeface="Inter"/>
              </a:rPr>
              <a:t>réseau</a:t>
            </a:r>
            <a:r>
              <a:rPr lang="fr-FR" b="0" i="0" dirty="0">
                <a:solidFill>
                  <a:srgbClr val="271A38"/>
                </a:solidFill>
                <a:effectLst/>
                <a:latin typeface="Inter"/>
              </a:rPr>
              <a:t> </a:t>
            </a:r>
            <a:r>
              <a:rPr lang="fr-FR" b="1" i="0" dirty="0">
                <a:solidFill>
                  <a:srgbClr val="271A38"/>
                </a:solidFill>
                <a:effectLst/>
                <a:latin typeface="Inter"/>
              </a:rPr>
              <a:t>de neurones artificiels convolutifs.</a:t>
            </a:r>
            <a:r>
              <a:rPr lang="fr-FR" b="0" i="0" dirty="0">
                <a:solidFill>
                  <a:srgbClr val="271A38"/>
                </a:solidFill>
                <a:effectLst/>
                <a:latin typeface="Inter"/>
              </a:rPr>
              <a:t> </a:t>
            </a:r>
          </a:p>
          <a:p>
            <a:pPr algn="l"/>
            <a:r>
              <a:rPr lang="fr-FR" dirty="0">
                <a:solidFill>
                  <a:srgbClr val="271A38"/>
                </a:solidFill>
                <a:latin typeface="Inter"/>
              </a:rPr>
              <a:t>Par l’exemple: </a:t>
            </a:r>
            <a:r>
              <a:rPr lang="fr-FR" b="0" i="0" dirty="0">
                <a:solidFill>
                  <a:srgbClr val="271A38"/>
                </a:solidFill>
                <a:effectLst/>
                <a:latin typeface="Inter"/>
              </a:rPr>
              <a:t>le domaine de la </a:t>
            </a:r>
            <a:r>
              <a:rPr lang="fr-FR" b="1" i="0" dirty="0">
                <a:solidFill>
                  <a:srgbClr val="271A38"/>
                </a:solidFill>
                <a:effectLst/>
                <a:latin typeface="Inter"/>
              </a:rPr>
              <a:t>reconnaissance d'image </a:t>
            </a:r>
            <a:r>
              <a:rPr lang="fr-FR" i="0" dirty="0">
                <a:solidFill>
                  <a:srgbClr val="271A38"/>
                </a:solidFill>
                <a:effectLst/>
                <a:latin typeface="Inter"/>
              </a:rPr>
              <a:t>et plus précisément </a:t>
            </a:r>
            <a:r>
              <a:rPr lang="fr-FR" b="0" i="0" dirty="0">
                <a:solidFill>
                  <a:srgbClr val="271A38"/>
                </a:solidFill>
                <a:effectLst/>
                <a:latin typeface="Inter"/>
              </a:rPr>
              <a:t>le tri de photos</a:t>
            </a:r>
          </a:p>
          <a:p>
            <a:r>
              <a:rPr lang="fr-FR" dirty="0">
                <a:solidFill>
                  <a:srgbClr val="271A38"/>
                </a:solidFill>
                <a:latin typeface="Inter"/>
              </a:rPr>
              <a:t>Objectif: </a:t>
            </a:r>
            <a:r>
              <a:rPr lang="fr-FR" b="0" i="0" dirty="0">
                <a:solidFill>
                  <a:srgbClr val="271A38"/>
                </a:solidFill>
                <a:effectLst/>
                <a:latin typeface="Inter"/>
              </a:rPr>
              <a:t>construire un </a:t>
            </a:r>
            <a:r>
              <a:rPr lang="fr-FR" b="1" i="0" dirty="0">
                <a:solidFill>
                  <a:srgbClr val="271A38"/>
                </a:solidFill>
                <a:effectLst/>
                <a:latin typeface="Inter"/>
              </a:rPr>
              <a:t>programme d’intelligence artificielle</a:t>
            </a:r>
            <a:r>
              <a:rPr lang="fr-FR" b="0" i="0" dirty="0">
                <a:solidFill>
                  <a:srgbClr val="271A38"/>
                </a:solidFill>
                <a:effectLst/>
                <a:latin typeface="Inter"/>
              </a:rPr>
              <a:t> pour effectuer ce tri à notre place. Sa mission : étiqueter, pour chaque photo, le ou les sujets présents avec leur(s) nom(s). </a:t>
            </a:r>
          </a:p>
          <a:p>
            <a:pPr algn="l"/>
            <a:endParaRPr lang="fr-FR" b="0" i="0" dirty="0">
              <a:solidFill>
                <a:srgbClr val="271A38"/>
              </a:solidFill>
              <a:effectLst/>
              <a:latin typeface="Inter"/>
            </a:endParaRPr>
          </a:p>
        </p:txBody>
      </p:sp>
    </p:spTree>
    <p:extLst>
      <p:ext uri="{BB962C8B-B14F-4D97-AF65-F5344CB8AC3E}">
        <p14:creationId xmlns:p14="http://schemas.microsoft.com/office/powerpoint/2010/main" val="413411100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Deep learning - focus modèle</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Comment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r>
              <a:rPr lang="fr-FR" b="0" i="0" dirty="0">
                <a:solidFill>
                  <a:srgbClr val="271A38"/>
                </a:solidFill>
                <a:effectLst/>
                <a:latin typeface="Inter"/>
              </a:rPr>
              <a:t>Utiliser un </a:t>
            </a:r>
            <a:r>
              <a:rPr lang="fr-FR" b="1" i="0" dirty="0">
                <a:solidFill>
                  <a:srgbClr val="271A38"/>
                </a:solidFill>
                <a:effectLst/>
                <a:latin typeface="Inter"/>
              </a:rPr>
              <a:t>réseau de neurones artificiels</a:t>
            </a:r>
            <a:r>
              <a:rPr lang="fr-FR" b="0" i="0" dirty="0">
                <a:solidFill>
                  <a:srgbClr val="271A38"/>
                </a:solidFill>
                <a:effectLst/>
                <a:latin typeface="Inter"/>
              </a:rPr>
              <a:t> !</a:t>
            </a:r>
          </a:p>
          <a:p>
            <a:pPr algn="l"/>
            <a:r>
              <a:rPr lang="fr-FR" b="0" i="0" dirty="0">
                <a:solidFill>
                  <a:srgbClr val="271A38"/>
                </a:solidFill>
                <a:effectLst/>
                <a:latin typeface="Inter"/>
              </a:rPr>
              <a:t>Càd ?  C’est comme une boîte avec :</a:t>
            </a:r>
          </a:p>
          <a:p>
            <a:pPr algn="l">
              <a:buFont typeface="Arial" panose="020B0604020202020204" pitchFamily="34" charset="0"/>
              <a:buChar char="•"/>
            </a:pPr>
            <a:r>
              <a:rPr lang="fr-FR" b="0" i="0" dirty="0">
                <a:solidFill>
                  <a:srgbClr val="271A38"/>
                </a:solidFill>
                <a:effectLst/>
                <a:latin typeface="Inter"/>
              </a:rPr>
              <a:t>une </a:t>
            </a:r>
            <a:r>
              <a:rPr lang="fr-FR" b="1" i="0" dirty="0">
                <a:solidFill>
                  <a:srgbClr val="271A38"/>
                </a:solidFill>
                <a:effectLst/>
                <a:latin typeface="Inter"/>
              </a:rPr>
              <a:t>entrée </a:t>
            </a:r>
            <a:r>
              <a:rPr lang="fr-FR" b="0" i="0" dirty="0">
                <a:solidFill>
                  <a:srgbClr val="271A38"/>
                </a:solidFill>
                <a:effectLst/>
                <a:latin typeface="Inter"/>
              </a:rPr>
              <a:t>: les données fournies (une photo) ;</a:t>
            </a:r>
          </a:p>
          <a:p>
            <a:pPr algn="l">
              <a:buFont typeface="Arial" panose="020B0604020202020204" pitchFamily="34" charset="0"/>
              <a:buChar char="•"/>
            </a:pPr>
            <a:r>
              <a:rPr lang="fr-FR" b="0" i="0" dirty="0">
                <a:solidFill>
                  <a:srgbClr val="271A38"/>
                </a:solidFill>
                <a:effectLst/>
                <a:latin typeface="Inter"/>
              </a:rPr>
              <a:t>une </a:t>
            </a:r>
            <a:r>
              <a:rPr lang="fr-FR" b="1" i="0" dirty="0">
                <a:solidFill>
                  <a:srgbClr val="271A38"/>
                </a:solidFill>
                <a:effectLst/>
                <a:latin typeface="Inter"/>
              </a:rPr>
              <a:t>sortie </a:t>
            </a:r>
            <a:r>
              <a:rPr lang="fr-FR" b="0" i="0" dirty="0">
                <a:solidFill>
                  <a:srgbClr val="271A38"/>
                </a:solidFill>
                <a:effectLst/>
                <a:latin typeface="Inter"/>
              </a:rPr>
              <a:t>: le résultat attendu (le prénom du sujet présent sur la photo), et</a:t>
            </a:r>
          </a:p>
          <a:p>
            <a:pPr algn="l">
              <a:buFont typeface="Arial" panose="020B0604020202020204" pitchFamily="34" charset="0"/>
              <a:buChar char="•"/>
            </a:pPr>
            <a:r>
              <a:rPr lang="fr-FR" b="0" i="0" dirty="0">
                <a:solidFill>
                  <a:srgbClr val="271A38"/>
                </a:solidFill>
                <a:effectLst/>
                <a:latin typeface="Inter"/>
              </a:rPr>
              <a:t>entre les deux : un </a:t>
            </a:r>
            <a:r>
              <a:rPr lang="fr-FR" b="1" i="0" dirty="0">
                <a:solidFill>
                  <a:srgbClr val="271A38"/>
                </a:solidFill>
                <a:effectLst/>
                <a:latin typeface="Inter"/>
              </a:rPr>
              <a:t>réseau neuronal,</a:t>
            </a:r>
            <a:r>
              <a:rPr lang="fr-FR" b="0" i="0" dirty="0">
                <a:solidFill>
                  <a:srgbClr val="271A38"/>
                </a:solidFill>
                <a:effectLst/>
                <a:latin typeface="Inter"/>
              </a:rPr>
              <a:t> autrement dit des couches successives de neurones artificiels.</a:t>
            </a:r>
          </a:p>
        </p:txBody>
      </p:sp>
      <p:pic>
        <p:nvPicPr>
          <p:cNvPr id="29698" name="Picture 2" descr="une entrée : les données fournies (une photo) ; une sortie : le résultat attendu (le prénom du sujet sur la photo) ;  et entre les deux : des couches successives de neurones artificiels.">
            <a:extLst>
              <a:ext uri="{FF2B5EF4-FFF2-40B4-BE49-F238E27FC236}">
                <a16:creationId xmlns:a16="http://schemas.microsoft.com/office/drawing/2014/main" id="{562A0FB9-1686-51A9-27E9-707C1A7EAD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0476" y="2345164"/>
            <a:ext cx="5616466" cy="2315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546134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Deep learning – focus modèle</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Méthode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r>
              <a:rPr lang="fr-FR" b="1" dirty="0">
                <a:solidFill>
                  <a:srgbClr val="271A38"/>
                </a:solidFill>
                <a:latin typeface="Inter"/>
              </a:rPr>
              <a:t>S</a:t>
            </a:r>
            <a:r>
              <a:rPr lang="fr-FR" b="1" i="0" dirty="0">
                <a:solidFill>
                  <a:srgbClr val="271A38"/>
                </a:solidFill>
                <a:effectLst/>
                <a:latin typeface="Inter"/>
              </a:rPr>
              <a:t>upervisé</a:t>
            </a:r>
            <a:r>
              <a:rPr lang="fr-FR" b="0" i="0" dirty="0">
                <a:solidFill>
                  <a:srgbClr val="271A38"/>
                </a:solidFill>
                <a:effectLst/>
                <a:latin typeface="Inter"/>
              </a:rPr>
              <a:t> ou </a:t>
            </a:r>
            <a:r>
              <a:rPr lang="fr-FR" b="1" i="0" dirty="0">
                <a:solidFill>
                  <a:srgbClr val="271A38"/>
                </a:solidFill>
                <a:effectLst/>
                <a:latin typeface="Inter"/>
              </a:rPr>
              <a:t>non supervisé,</a:t>
            </a:r>
            <a:r>
              <a:rPr lang="fr-FR" b="0" i="0" dirty="0">
                <a:solidFill>
                  <a:srgbClr val="271A38"/>
                </a:solidFill>
                <a:effectLst/>
                <a:latin typeface="Inter"/>
              </a:rPr>
              <a:t> ici ? </a:t>
            </a:r>
          </a:p>
        </p:txBody>
      </p:sp>
    </p:spTree>
    <p:extLst>
      <p:ext uri="{BB962C8B-B14F-4D97-AF65-F5344CB8AC3E}">
        <p14:creationId xmlns:p14="http://schemas.microsoft.com/office/powerpoint/2010/main" val="264020314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Deep learning – focus modèle</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Supervisé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r>
              <a:rPr lang="fr-FR" dirty="0">
                <a:solidFill>
                  <a:srgbClr val="271A38"/>
                </a:solidFill>
                <a:latin typeface="Inter"/>
              </a:rPr>
              <a:t>P</a:t>
            </a:r>
            <a:r>
              <a:rPr lang="fr-FR" b="0" i="0" dirty="0">
                <a:solidFill>
                  <a:srgbClr val="271A38"/>
                </a:solidFill>
                <a:effectLst/>
                <a:latin typeface="Inter"/>
              </a:rPr>
              <a:t>roblème typique d’apprentissage </a:t>
            </a:r>
            <a:r>
              <a:rPr lang="fr-FR" b="1" i="0" dirty="0">
                <a:solidFill>
                  <a:srgbClr val="271A38"/>
                </a:solidFill>
                <a:effectLst/>
                <a:latin typeface="Inter"/>
              </a:rPr>
              <a:t>supervisé: </a:t>
            </a:r>
            <a:r>
              <a:rPr lang="fr-FR" b="0" i="0" dirty="0">
                <a:solidFill>
                  <a:srgbClr val="271A38"/>
                </a:solidFill>
                <a:effectLst/>
                <a:latin typeface="Inter"/>
              </a:rPr>
              <a:t>entraîner un algorithme à partir d’exemples annotés.</a:t>
            </a:r>
          </a:p>
          <a:p>
            <a:pPr algn="l"/>
            <a:r>
              <a:rPr lang="fr-FR" b="0" i="0" dirty="0">
                <a:solidFill>
                  <a:srgbClr val="271A38"/>
                </a:solidFill>
                <a:effectLst/>
                <a:latin typeface="Inter"/>
              </a:rPr>
              <a:t>Comment ? </a:t>
            </a:r>
            <a:r>
              <a:rPr lang="fr-FR" dirty="0">
                <a:solidFill>
                  <a:srgbClr val="271A38"/>
                </a:solidFill>
                <a:latin typeface="Inter"/>
              </a:rPr>
              <a:t> Le</a:t>
            </a:r>
            <a:r>
              <a:rPr lang="fr-FR" b="0" i="0" dirty="0">
                <a:solidFill>
                  <a:srgbClr val="271A38"/>
                </a:solidFill>
                <a:effectLst/>
                <a:latin typeface="Inter"/>
              </a:rPr>
              <a:t> réseau est composé de nombreux neurones, qui sont groupés en plusieurs couches de neurones. De base, trois couches: la </a:t>
            </a:r>
            <a:r>
              <a:rPr lang="fr-FR" b="1" i="0" dirty="0">
                <a:solidFill>
                  <a:srgbClr val="271A38"/>
                </a:solidFill>
                <a:effectLst/>
                <a:latin typeface="Inter"/>
              </a:rPr>
              <a:t>couche d’entrée,</a:t>
            </a:r>
            <a:r>
              <a:rPr lang="fr-FR" b="0" i="0" dirty="0">
                <a:solidFill>
                  <a:srgbClr val="271A38"/>
                </a:solidFill>
                <a:effectLst/>
                <a:latin typeface="Inter"/>
              </a:rPr>
              <a:t> les </a:t>
            </a:r>
            <a:r>
              <a:rPr lang="fr-FR" b="1" i="0" dirty="0">
                <a:solidFill>
                  <a:srgbClr val="271A38"/>
                </a:solidFill>
                <a:effectLst/>
                <a:latin typeface="Inter"/>
              </a:rPr>
              <a:t>couches intermédiaires</a:t>
            </a:r>
            <a:r>
              <a:rPr lang="fr-FR" b="0" i="0" dirty="0">
                <a:solidFill>
                  <a:srgbClr val="271A38"/>
                </a:solidFill>
                <a:effectLst/>
                <a:latin typeface="Inter"/>
              </a:rPr>
              <a:t> et la </a:t>
            </a:r>
            <a:r>
              <a:rPr lang="fr-FR" b="1" i="0" dirty="0">
                <a:solidFill>
                  <a:srgbClr val="271A38"/>
                </a:solidFill>
                <a:effectLst/>
                <a:latin typeface="Inter"/>
              </a:rPr>
              <a:t>couche de sortie.</a:t>
            </a:r>
            <a:endParaRPr lang="fr-FR" b="0" i="0" dirty="0">
              <a:solidFill>
                <a:srgbClr val="271A38"/>
              </a:solidFill>
              <a:effectLst/>
              <a:latin typeface="Inter"/>
            </a:endParaRPr>
          </a:p>
        </p:txBody>
      </p:sp>
      <p:sp>
        <p:nvSpPr>
          <p:cNvPr id="9" name="Espace réservé du contenu 8">
            <a:extLst>
              <a:ext uri="{FF2B5EF4-FFF2-40B4-BE49-F238E27FC236}">
                <a16:creationId xmlns:a16="http://schemas.microsoft.com/office/drawing/2014/main" id="{B386E6D1-73F6-64EE-186F-283965E8753F}"/>
              </a:ext>
            </a:extLst>
          </p:cNvPr>
          <p:cNvSpPr>
            <a:spLocks noGrp="1"/>
          </p:cNvSpPr>
          <p:nvPr>
            <p:ph idx="13"/>
          </p:nvPr>
        </p:nvSpPr>
        <p:spPr/>
        <p:txBody>
          <a:bodyPr/>
          <a:lstStyle/>
          <a:p>
            <a:endParaRPr lang="fr-FR" dirty="0"/>
          </a:p>
        </p:txBody>
      </p:sp>
      <p:pic>
        <p:nvPicPr>
          <p:cNvPr id="11" name="Picture 2">
            <a:extLst>
              <a:ext uri="{FF2B5EF4-FFF2-40B4-BE49-F238E27FC236}">
                <a16:creationId xmlns:a16="http://schemas.microsoft.com/office/drawing/2014/main" id="{6B96A6B8-1243-4E9E-BE6B-A97A8FF153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8010" y="2295379"/>
            <a:ext cx="6381987" cy="2587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223898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Deep learning – focus modèle</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Couches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169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a:xfrm>
            <a:off x="6068368" y="1529256"/>
            <a:ext cx="4727735" cy="3029446"/>
          </a:xfrm>
        </p:spPr>
        <p:txBody>
          <a:bodyPr/>
          <a:lstStyle/>
          <a:p>
            <a:pPr marL="0" indent="0" algn="l">
              <a:buNone/>
            </a:pPr>
            <a:r>
              <a:rPr lang="fr-FR" b="1" i="0" dirty="0">
                <a:solidFill>
                  <a:srgbClr val="271A38"/>
                </a:solidFill>
                <a:effectLst/>
                <a:latin typeface="Inter"/>
              </a:rPr>
              <a:t>Les couches intermédiaires </a:t>
            </a:r>
          </a:p>
          <a:p>
            <a:r>
              <a:rPr lang="fr-FR" dirty="0">
                <a:effectLst/>
              </a:rPr>
              <a:t>Peuvent être nombreuses (de quelques dizaines à plusieurs centaines)</a:t>
            </a:r>
          </a:p>
          <a:p>
            <a:r>
              <a:rPr lang="fr-FR" dirty="0">
                <a:effectLst/>
              </a:rPr>
              <a:t>Les neurones d’une couche sont connectés aux neurones de la couche suivante. Les neurones d’une couche interagissent avec ceux de la couche suivante en réalisant des </a:t>
            </a:r>
            <a:r>
              <a:rPr lang="fr-FR" b="1" dirty="0">
                <a:effectLst/>
              </a:rPr>
              <a:t>opérations mathématiques</a:t>
            </a:r>
            <a:r>
              <a:rPr lang="fr-FR" dirty="0">
                <a:effectLst/>
              </a:rPr>
              <a:t> élémentaires comme l'addition, la soustraction, la multiplication et la division.</a:t>
            </a:r>
          </a:p>
          <a:p>
            <a:pPr algn="l"/>
            <a:r>
              <a:rPr lang="fr-FR" b="0" i="0" dirty="0">
                <a:solidFill>
                  <a:srgbClr val="271A38"/>
                </a:solidFill>
                <a:effectLst/>
                <a:latin typeface="Inter"/>
              </a:rPr>
              <a:t>En fonction du résultat des opérations mathématiques, chaque neurone sera </a:t>
            </a:r>
            <a:r>
              <a:rPr lang="fr-FR" b="1" i="0" dirty="0">
                <a:solidFill>
                  <a:srgbClr val="271A38"/>
                </a:solidFill>
                <a:effectLst/>
                <a:latin typeface="Inter"/>
              </a:rPr>
              <a:t>activé</a:t>
            </a:r>
            <a:r>
              <a:rPr lang="fr-FR" b="0" i="0" dirty="0">
                <a:solidFill>
                  <a:srgbClr val="271A38"/>
                </a:solidFill>
                <a:effectLst/>
                <a:latin typeface="Inter"/>
              </a:rPr>
              <a:t> ou non. En réalité, on utilise ici une fonction mathématique appelée </a:t>
            </a:r>
            <a:r>
              <a:rPr lang="fr-FR" b="1" i="0" dirty="0">
                <a:solidFill>
                  <a:srgbClr val="271A38"/>
                </a:solidFill>
                <a:effectLst/>
                <a:latin typeface="Inter"/>
              </a:rPr>
              <a:t>"fonction d’activation"</a:t>
            </a:r>
            <a:r>
              <a:rPr lang="fr-FR" b="0" i="0" dirty="0">
                <a:solidFill>
                  <a:srgbClr val="271A38"/>
                </a:solidFill>
                <a:effectLst/>
                <a:latin typeface="Inter"/>
              </a:rPr>
              <a:t>. Elle prend en entrée les données de la couche précédente et renvoie 1 (activation du neurone) ou 0 (non-activation). </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marL="0" indent="0" algn="l">
              <a:buNone/>
            </a:pPr>
            <a:r>
              <a:rPr lang="fr-FR" b="1" i="0" dirty="0">
                <a:solidFill>
                  <a:srgbClr val="271A38"/>
                </a:solidFill>
                <a:effectLst/>
                <a:latin typeface="Inter"/>
              </a:rPr>
              <a:t>La couche d’entrée</a:t>
            </a:r>
          </a:p>
          <a:p>
            <a:r>
              <a:rPr lang="fr-FR" dirty="0">
                <a:effectLst/>
              </a:rPr>
              <a:t>Elle reçoit l’information de notre image. Notre cliché est composé de millions de points appelés </a:t>
            </a:r>
            <a:r>
              <a:rPr lang="fr-FR" b="1" dirty="0">
                <a:effectLst/>
              </a:rPr>
              <a:t>pixels.</a:t>
            </a:r>
            <a:r>
              <a:rPr lang="fr-FR" dirty="0">
                <a:effectLst/>
              </a:rPr>
              <a:t> Chaque pixel alimente un neurone de la couche d’entrée.</a:t>
            </a:r>
          </a:p>
          <a:p>
            <a:pPr algn="l"/>
            <a:r>
              <a:rPr lang="fr-FR" b="0" i="0" dirty="0">
                <a:solidFill>
                  <a:srgbClr val="271A38"/>
                </a:solidFill>
                <a:effectLst/>
                <a:latin typeface="Inter"/>
              </a:rPr>
              <a:t>En résumé: si l’image comporte 1 million de pixels, la première couche sera composée d’1 million de neurones.</a:t>
            </a:r>
          </a:p>
        </p:txBody>
      </p:sp>
    </p:spTree>
    <p:extLst>
      <p:ext uri="{BB962C8B-B14F-4D97-AF65-F5344CB8AC3E}">
        <p14:creationId xmlns:p14="http://schemas.microsoft.com/office/powerpoint/2010/main" val="527546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Merci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7" name="Espace réservé d’image 31" descr="Deux personnes collaborant sur un ordinateur portable et une tablette avec des graphiques et des tableaux ">
            <a:extLst>
              <a:ext uri="{FF2B5EF4-FFF2-40B4-BE49-F238E27FC236}">
                <a16:creationId xmlns:a16="http://schemas.microsoft.com/office/drawing/2014/main" id="{87EED468-D2FF-7354-3364-BA2750EAED84}"/>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23" r="23"/>
          <a:stretch/>
        </p:blipFill>
        <p:spPr>
          <a:xfrm>
            <a:off x="3456305" y="1834004"/>
            <a:ext cx="5333977" cy="3392053"/>
          </a:xfrm>
          <a:prstGeom prst="rect">
            <a:avLst/>
          </a:prstGeom>
        </p:spPr>
      </p:pic>
    </p:spTree>
    <p:extLst>
      <p:ext uri="{BB962C8B-B14F-4D97-AF65-F5344CB8AC3E}">
        <p14:creationId xmlns:p14="http://schemas.microsoft.com/office/powerpoint/2010/main" val="136074996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Deep learning – focus modèle</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Couche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Y’a plus qu’à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170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lgn="l"/>
            <a:r>
              <a:rPr lang="fr-FR" b="0" i="0" dirty="0">
                <a:solidFill>
                  <a:srgbClr val="271A38"/>
                </a:solidFill>
                <a:effectLst/>
                <a:latin typeface="Inter"/>
              </a:rPr>
              <a:t>L’algorithme doit </a:t>
            </a:r>
            <a:r>
              <a:rPr lang="fr-FR" b="1" i="0" dirty="0">
                <a:solidFill>
                  <a:srgbClr val="271A38"/>
                </a:solidFill>
                <a:effectLst/>
                <a:latin typeface="Inter"/>
              </a:rPr>
              <a:t>s’entraîner,</a:t>
            </a:r>
            <a:r>
              <a:rPr lang="fr-FR" b="0" i="0" dirty="0">
                <a:solidFill>
                  <a:srgbClr val="271A38"/>
                </a:solidFill>
                <a:effectLst/>
                <a:latin typeface="Inter"/>
              </a:rPr>
              <a:t> en prenant chaque photo et en la faisant passer par ses différentes couches de neurones jusqu’à obtenir un résultat. Au début, il va répondre au hasard, car il n’a aucune expérience !</a:t>
            </a:r>
            <a:endParaRPr lang="fr-FR" dirty="0">
              <a:effectLst/>
            </a:endParaRP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marL="0" indent="0" algn="l">
              <a:buNone/>
            </a:pPr>
            <a:r>
              <a:rPr lang="fr-FR" b="1" i="0" dirty="0">
                <a:solidFill>
                  <a:srgbClr val="271A38"/>
                </a:solidFill>
                <a:effectLst/>
                <a:latin typeface="Inter"/>
              </a:rPr>
              <a:t>La couche de sortie</a:t>
            </a:r>
          </a:p>
          <a:p>
            <a:r>
              <a:rPr lang="fr-FR" dirty="0">
                <a:effectLst/>
              </a:rPr>
              <a:t>La dernière couche porte le </a:t>
            </a:r>
            <a:r>
              <a:rPr lang="fr-FR" b="1" dirty="0">
                <a:effectLst/>
              </a:rPr>
              <a:t>résultat final</a:t>
            </a:r>
            <a:endParaRPr lang="fr-FR" dirty="0">
              <a:effectLst/>
            </a:endParaRPr>
          </a:p>
          <a:p>
            <a:r>
              <a:rPr lang="fr-FR" dirty="0">
                <a:effectLst/>
              </a:rPr>
              <a:t>Dans notre exemple, il s’agit du nom de la personne présente sur le portrait.</a:t>
            </a:r>
          </a:p>
          <a:p>
            <a:pPr marL="0" indent="0">
              <a:buNone/>
            </a:pPr>
            <a:br>
              <a:rPr lang="fr-FR" dirty="0"/>
            </a:br>
            <a:endParaRPr lang="fr-FR" dirty="0">
              <a:effectLst/>
            </a:endParaRPr>
          </a:p>
          <a:p>
            <a:pPr algn="l"/>
            <a:endParaRPr lang="fr-FR" b="0" i="0" dirty="0">
              <a:solidFill>
                <a:srgbClr val="271A38"/>
              </a:solidFill>
              <a:effectLst/>
              <a:latin typeface="Inter"/>
            </a:endParaRPr>
          </a:p>
        </p:txBody>
      </p:sp>
    </p:spTree>
    <p:extLst>
      <p:ext uri="{BB962C8B-B14F-4D97-AF65-F5344CB8AC3E}">
        <p14:creationId xmlns:p14="http://schemas.microsoft.com/office/powerpoint/2010/main" val="120083723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Deep learning – focus modèle</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Limitation</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Aller plus loin…</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171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lgn="l"/>
            <a:r>
              <a:rPr lang="fr-FR" b="0" i="0" dirty="0">
                <a:solidFill>
                  <a:srgbClr val="271A38"/>
                </a:solidFill>
                <a:effectLst/>
                <a:latin typeface="Inter"/>
              </a:rPr>
              <a:t>Utiliser un réseau de neurones particulier appelé </a:t>
            </a:r>
            <a:r>
              <a:rPr lang="fr-FR" b="1" i="0" dirty="0">
                <a:solidFill>
                  <a:srgbClr val="271A38"/>
                </a:solidFill>
                <a:effectLst/>
                <a:latin typeface="Inter"/>
              </a:rPr>
              <a:t>réseau de neurones convolutifs </a:t>
            </a:r>
            <a:r>
              <a:rPr lang="fr-FR" b="0" i="0" dirty="0">
                <a:solidFill>
                  <a:srgbClr val="271A38"/>
                </a:solidFill>
                <a:effectLst/>
                <a:latin typeface="Inter"/>
              </a:rPr>
              <a:t>(en anglais : </a:t>
            </a:r>
            <a:r>
              <a:rPr lang="fr-FR" b="0" i="1" dirty="0">
                <a:solidFill>
                  <a:srgbClr val="271A38"/>
                </a:solidFill>
                <a:effectLst/>
                <a:latin typeface="Inter"/>
              </a:rPr>
              <a:t>convolutional neural networks</a:t>
            </a:r>
            <a:r>
              <a:rPr lang="fr-FR" b="0" i="0" dirty="0">
                <a:solidFill>
                  <a:srgbClr val="271A38"/>
                </a:solidFill>
                <a:effectLst/>
                <a:latin typeface="Inter"/>
              </a:rPr>
              <a:t>, souvent abrégé en </a:t>
            </a:r>
            <a:r>
              <a:rPr lang="fr-FR" b="0" i="1" dirty="0">
                <a:solidFill>
                  <a:srgbClr val="271A38"/>
                </a:solidFill>
                <a:effectLst/>
                <a:latin typeface="Inter"/>
              </a:rPr>
              <a:t>CNN</a:t>
            </a:r>
            <a:r>
              <a:rPr lang="fr-FR" b="0" i="0" dirty="0">
                <a:solidFill>
                  <a:srgbClr val="271A38"/>
                </a:solidFill>
                <a:effectLst/>
                <a:latin typeface="Inter"/>
              </a:rPr>
              <a:t>). </a:t>
            </a:r>
          </a:p>
          <a:p>
            <a:r>
              <a:rPr lang="fr-FR" b="1" dirty="0"/>
              <a:t>C</a:t>
            </a:r>
            <a:r>
              <a:rPr lang="fr-FR" b="1" dirty="0">
                <a:effectLst/>
              </a:rPr>
              <a:t>onvolution</a:t>
            </a:r>
            <a:r>
              <a:rPr lang="fr-FR" dirty="0">
                <a:effectLst/>
              </a:rPr>
              <a:t> ? Un </a:t>
            </a:r>
            <a:r>
              <a:rPr lang="fr-FR" b="1" dirty="0">
                <a:effectLst/>
              </a:rPr>
              <a:t>filtrage</a:t>
            </a:r>
            <a:r>
              <a:rPr lang="fr-FR" dirty="0">
                <a:effectLst/>
              </a:rPr>
              <a:t> de notre image. Plutôt que de traiter l'image en un bloc, nous allons la diviser en différents carrés que nous allons analyser séparément.</a:t>
            </a:r>
          </a:p>
          <a:p>
            <a:pPr algn="l"/>
            <a:r>
              <a:rPr lang="fr-FR" b="0" i="0" dirty="0">
                <a:solidFill>
                  <a:srgbClr val="271A38"/>
                </a:solidFill>
                <a:effectLst/>
                <a:latin typeface="Inter"/>
              </a:rPr>
              <a:t>Ainsi, nous allons nous déplacer progressivement sur les différentes zones de l’image, en effectuant ce qu’on appelle des </a:t>
            </a:r>
            <a:r>
              <a:rPr lang="fr-FR" b="1" i="0" dirty="0">
                <a:solidFill>
                  <a:srgbClr val="271A38"/>
                </a:solidFill>
                <a:effectLst/>
                <a:latin typeface="Inter"/>
              </a:rPr>
              <a:t>pas.</a:t>
            </a:r>
            <a:endParaRPr lang="fr-FR" b="0" i="0" dirty="0">
              <a:solidFill>
                <a:srgbClr val="271A38"/>
              </a:solidFill>
              <a:effectLst/>
              <a:latin typeface="Inter"/>
            </a:endParaRP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r>
              <a:rPr lang="fr-FR" dirty="0"/>
              <a:t>On </a:t>
            </a:r>
            <a:r>
              <a:rPr lang="fr-FR" dirty="0">
                <a:effectLst/>
              </a:rPr>
              <a:t>ne peut catégoriser que les clichés contenant des portraits qui sont parfaitement centrés !</a:t>
            </a:r>
          </a:p>
          <a:p>
            <a:r>
              <a:rPr lang="fr-FR" dirty="0">
                <a:effectLst/>
              </a:rPr>
              <a:t> Si nous lui fournissons des clichés où les portraits ne sont pas bien centrés, ses performances sont moindres. Pire, si nous lui donnons une photo de groupe, il ne pourra pas étiqueter plusieurs personnes car il n’a pas été entraîné pour ce besoin!</a:t>
            </a:r>
          </a:p>
          <a:p>
            <a:pPr marL="0" indent="0" algn="l">
              <a:buNone/>
            </a:pPr>
            <a:r>
              <a:rPr lang="fr-FR" b="0" i="0" dirty="0">
                <a:solidFill>
                  <a:srgbClr val="271A38"/>
                </a:solidFill>
                <a:effectLst/>
                <a:latin typeface="Inter"/>
              </a:rPr>
              <a:t>-&gt; Nous avons besoin de muscler notre outil pour lui permettre d'étiqueter plusieurs sujets sur une même image.</a:t>
            </a:r>
          </a:p>
        </p:txBody>
      </p:sp>
    </p:spTree>
    <p:extLst>
      <p:ext uri="{BB962C8B-B14F-4D97-AF65-F5344CB8AC3E}">
        <p14:creationId xmlns:p14="http://schemas.microsoft.com/office/powerpoint/2010/main" val="1205473945"/>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Deep learning – focus modèle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Conclusion</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172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7" name="Espace réservé du contenu 6">
            <a:extLst>
              <a:ext uri="{FF2B5EF4-FFF2-40B4-BE49-F238E27FC236}">
                <a16:creationId xmlns:a16="http://schemas.microsoft.com/office/drawing/2014/main" id="{FD05F188-55A9-AF23-F82E-3375EAF939CE}"/>
              </a:ext>
            </a:extLst>
          </p:cNvPr>
          <p:cNvSpPr>
            <a:spLocks noGrp="1"/>
          </p:cNvSpPr>
          <p:nvPr>
            <p:ph idx="13"/>
          </p:nvPr>
        </p:nvSpPr>
        <p:spPr/>
        <p:txBody>
          <a:bodyPr/>
          <a:lstStyle/>
          <a:p>
            <a:pPr algn="l"/>
            <a:r>
              <a:rPr lang="fr-FR" b="0" i="0" dirty="0">
                <a:solidFill>
                  <a:srgbClr val="271A38"/>
                </a:solidFill>
                <a:effectLst/>
                <a:latin typeface="Inter"/>
              </a:rPr>
              <a:t>En alliant les réseaux de neurones artificiels et la convolution, les scientifiques ont mis en place </a:t>
            </a:r>
            <a:r>
              <a:rPr lang="fr-FR" b="1" i="0" dirty="0">
                <a:solidFill>
                  <a:srgbClr val="271A38"/>
                </a:solidFill>
                <a:effectLst/>
                <a:latin typeface="Inter"/>
              </a:rPr>
              <a:t>l’apprentissage profond,</a:t>
            </a:r>
            <a:r>
              <a:rPr lang="fr-FR" b="0" i="0" dirty="0">
                <a:solidFill>
                  <a:srgbClr val="271A38"/>
                </a:solidFill>
                <a:effectLst/>
                <a:latin typeface="Inter"/>
              </a:rPr>
              <a:t> ou</a:t>
            </a:r>
            <a:r>
              <a:rPr lang="fr-FR" b="0" i="1" dirty="0">
                <a:solidFill>
                  <a:srgbClr val="271A38"/>
                </a:solidFill>
                <a:effectLst/>
                <a:latin typeface="Inter"/>
              </a:rPr>
              <a:t> Deep Learning</a:t>
            </a:r>
            <a:r>
              <a:rPr lang="fr-FR" b="0" i="0" dirty="0">
                <a:solidFill>
                  <a:srgbClr val="271A38"/>
                </a:solidFill>
                <a:effectLst/>
                <a:latin typeface="Inter"/>
              </a:rPr>
              <a:t>. </a:t>
            </a:r>
          </a:p>
          <a:p>
            <a:pPr algn="l"/>
            <a:r>
              <a:rPr lang="fr-FR" dirty="0">
                <a:solidFill>
                  <a:srgbClr val="271A38"/>
                </a:solidFill>
                <a:latin typeface="Inter"/>
              </a:rPr>
              <a:t>Mieux que le machine learning ?  Oui, pour s</a:t>
            </a:r>
            <a:r>
              <a:rPr lang="fr-FR" b="0" i="0" dirty="0">
                <a:solidFill>
                  <a:srgbClr val="271A38"/>
                </a:solidFill>
                <a:effectLst/>
                <a:latin typeface="Inter"/>
              </a:rPr>
              <a:t>es </a:t>
            </a:r>
            <a:r>
              <a:rPr lang="fr-FR" b="1" i="0" dirty="0">
                <a:solidFill>
                  <a:srgbClr val="271A38"/>
                </a:solidFill>
                <a:effectLst/>
                <a:latin typeface="Inter"/>
              </a:rPr>
              <a:t>résultats</a:t>
            </a:r>
            <a:r>
              <a:rPr lang="fr-FR" b="0" i="0" dirty="0">
                <a:solidFill>
                  <a:srgbClr val="271A38"/>
                </a:solidFill>
                <a:effectLst/>
                <a:latin typeface="Inter"/>
              </a:rPr>
              <a:t> et ses </a:t>
            </a:r>
            <a:r>
              <a:rPr lang="fr-FR" b="1" i="0" dirty="0">
                <a:solidFill>
                  <a:srgbClr val="271A38"/>
                </a:solidFill>
                <a:effectLst/>
                <a:latin typeface="Inter"/>
              </a:rPr>
              <a:t>capacités</a:t>
            </a:r>
            <a:r>
              <a:rPr lang="fr-FR" b="0" i="0" dirty="0">
                <a:solidFill>
                  <a:srgbClr val="271A38"/>
                </a:solidFill>
                <a:effectLst/>
                <a:latin typeface="Inter"/>
              </a:rPr>
              <a:t> futures :</a:t>
            </a:r>
          </a:p>
          <a:p>
            <a:pPr lvl="1"/>
            <a:r>
              <a:rPr lang="fr-FR" sz="1600" b="0" i="0" dirty="0">
                <a:solidFill>
                  <a:srgbClr val="271A38"/>
                </a:solidFill>
                <a:effectLst/>
                <a:latin typeface="Inter"/>
              </a:rPr>
              <a:t>capacité à exploiter de très grands gisements de données</a:t>
            </a:r>
          </a:p>
          <a:p>
            <a:pPr lvl="1"/>
            <a:r>
              <a:rPr lang="fr-FR" sz="1600" dirty="0">
                <a:solidFill>
                  <a:srgbClr val="271A38"/>
                </a:solidFill>
                <a:latin typeface="Inter"/>
              </a:rPr>
              <a:t>amélioration continue</a:t>
            </a:r>
          </a:p>
          <a:p>
            <a:pPr lvl="1"/>
            <a:endParaRPr lang="fr-FR" sz="1600" b="0" i="0" dirty="0">
              <a:solidFill>
                <a:srgbClr val="271A38"/>
              </a:solidFill>
              <a:effectLst/>
              <a:latin typeface="Inter"/>
            </a:endParaRPr>
          </a:p>
          <a:p>
            <a:pPr marL="457200" lvl="1" indent="0" algn="ctr">
              <a:buNone/>
            </a:pPr>
            <a:r>
              <a:rPr lang="fr-FR" sz="1600" b="1" i="1" dirty="0">
                <a:solidFill>
                  <a:srgbClr val="271A38"/>
                </a:solidFill>
                <a:latin typeface="Inter"/>
              </a:rPr>
              <a:t>En résumé: le futur est là !!!</a:t>
            </a:r>
          </a:p>
        </p:txBody>
      </p:sp>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algn="l"/>
            <a:endParaRPr lang="fr-FR" b="0" i="0" dirty="0">
              <a:solidFill>
                <a:srgbClr val="271A38"/>
              </a:solidFill>
              <a:effectLst/>
              <a:latin typeface="Inter"/>
            </a:endParaRPr>
          </a:p>
        </p:txBody>
      </p:sp>
      <p:pic>
        <p:nvPicPr>
          <p:cNvPr id="33794" name="Picture 2" descr="On a une fenetre de filtre qui se déplace sur l'image pour l'analyser morceau par morceau et repérer plusieurs visages">
            <a:extLst>
              <a:ext uri="{FF2B5EF4-FFF2-40B4-BE49-F238E27FC236}">
                <a16:creationId xmlns:a16="http://schemas.microsoft.com/office/drawing/2014/main" id="{135B7197-9FAE-3181-231C-2A8130FEA0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798" y="2016269"/>
            <a:ext cx="5219536" cy="3394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2242794"/>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Exemple avec Pytorch</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Quid ? </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Chien, chat, etc..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173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AutoShape 4" descr="Des exemples de types de données : industrielles, écologiques, statistiques,financières, etc">
            <a:extLst>
              <a:ext uri="{FF2B5EF4-FFF2-40B4-BE49-F238E27FC236}">
                <a16:creationId xmlns:a16="http://schemas.microsoft.com/office/drawing/2014/main" id="{5A4D1F36-0668-BC53-348A-12F9B2F7EF75}"/>
              </a:ext>
            </a:extLst>
          </p:cNvPr>
          <p:cNvSpPr>
            <a:spLocks noChangeAspect="1" noChangeArrowheads="1"/>
          </p:cNvSpPr>
          <p:nvPr/>
        </p:nvSpPr>
        <p:spPr bwMode="auto">
          <a:xfrm>
            <a:off x="4196255" y="3276599"/>
            <a:ext cx="2052145" cy="20521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
        <p:nvSpPr>
          <p:cNvPr id="5" name="Espace réservé du contenu 4">
            <a:extLst>
              <a:ext uri="{FF2B5EF4-FFF2-40B4-BE49-F238E27FC236}">
                <a16:creationId xmlns:a16="http://schemas.microsoft.com/office/drawing/2014/main" id="{9B7F1094-2E35-1FB3-A552-99C241EC0061}"/>
              </a:ext>
            </a:extLst>
          </p:cNvPr>
          <p:cNvSpPr>
            <a:spLocks noGrp="1"/>
          </p:cNvSpPr>
          <p:nvPr>
            <p:ph idx="1"/>
          </p:nvPr>
        </p:nvSpPr>
        <p:spPr/>
        <p:txBody>
          <a:bodyPr/>
          <a:lstStyle/>
          <a:p>
            <a:pPr marL="0" indent="0" algn="l">
              <a:buNone/>
            </a:pPr>
            <a:endParaRPr lang="fr-FR" b="1" i="0" dirty="0">
              <a:solidFill>
                <a:srgbClr val="271A38"/>
              </a:solidFill>
              <a:effectLst/>
              <a:latin typeface="Inter"/>
            </a:endParaRPr>
          </a:p>
          <a:p>
            <a:r>
              <a:rPr lang="fr-FR" dirty="0">
                <a:effectLst/>
              </a:rPr>
              <a:t>Librairie python pour créer des réseaux de neurones</a:t>
            </a:r>
          </a:p>
          <a:p>
            <a:r>
              <a:rPr lang="fr-FR" dirty="0"/>
              <a:t>Des datasets pour entrainer un réseau: </a:t>
            </a:r>
            <a:r>
              <a:rPr lang="fr-FR" dirty="0">
                <a:solidFill>
                  <a:srgbClr val="000000"/>
                </a:solidFill>
                <a:effectLst/>
                <a:latin typeface="Menlo" panose="020B0609030804020204" pitchFamily="49" charset="0"/>
              </a:rPr>
              <a:t>CIFAR10</a:t>
            </a:r>
          </a:p>
          <a:p>
            <a:pPr marL="0" indent="0">
              <a:buNone/>
            </a:pPr>
            <a:br>
              <a:rPr lang="fr-FR" dirty="0"/>
            </a:br>
            <a:endParaRPr lang="fr-FR" dirty="0">
              <a:effectLst/>
            </a:endParaRPr>
          </a:p>
          <a:p>
            <a:pPr algn="l"/>
            <a:endParaRPr lang="fr-FR" b="0" i="0" dirty="0">
              <a:solidFill>
                <a:srgbClr val="271A38"/>
              </a:solidFill>
              <a:effectLst/>
              <a:latin typeface="Inter"/>
            </a:endParaRPr>
          </a:p>
        </p:txBody>
      </p:sp>
      <p:pic>
        <p:nvPicPr>
          <p:cNvPr id="2" name="Graphique 1" descr="Enseignant avec un remplissage uni">
            <a:extLst>
              <a:ext uri="{FF2B5EF4-FFF2-40B4-BE49-F238E27FC236}">
                <a16:creationId xmlns:a16="http://schemas.microsoft.com/office/drawing/2014/main" id="{2F1DAF55-4BA5-66ED-C71E-EBDEFFB8D4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62423" y="3156693"/>
            <a:ext cx="914400" cy="914400"/>
          </a:xfrm>
          <a:prstGeom prst="rect">
            <a:avLst/>
          </a:prstGeom>
        </p:spPr>
      </p:pic>
    </p:spTree>
    <p:extLst>
      <p:ext uri="{BB962C8B-B14F-4D97-AF65-F5344CB8AC3E}">
        <p14:creationId xmlns:p14="http://schemas.microsoft.com/office/powerpoint/2010/main" val="208854283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664081DB-1923-4878-AB15-AD54F35A1DC7}"/>
              </a:ext>
            </a:extLst>
          </p:cNvPr>
          <p:cNvSpPr>
            <a:spLocks noGrp="1"/>
          </p:cNvSpPr>
          <p:nvPr>
            <p:ph type="title"/>
          </p:nvPr>
        </p:nvSpPr>
        <p:spPr/>
        <p:txBody>
          <a:bodyPr rtlCol="0"/>
          <a:lstStyle/>
          <a:p>
            <a:pPr rtl="0"/>
            <a:r>
              <a:rPr lang="fr-FR" dirty="0"/>
              <a:t>Merci d’avoir tenu le coup !</a:t>
            </a:r>
          </a:p>
        </p:txBody>
      </p:sp>
      <p:pic>
        <p:nvPicPr>
          <p:cNvPr id="32" name="Espace réservé d’image 31" descr="Deux personnes collaborant sur un ordinateur portable et une tablette avec des graphiques et des tableaux ">
            <a:extLst>
              <a:ext uri="{FF2B5EF4-FFF2-40B4-BE49-F238E27FC236}">
                <a16:creationId xmlns:a16="http://schemas.microsoft.com/office/drawing/2014/main" id="{C4A8B214-180D-446B-9616-62B7371F3DDA}"/>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val="0"/>
              </a:ext>
            </a:extLst>
          </a:blip>
          <a:srcRect l="23" r="23"/>
          <a:stretch/>
        </p:blipFill>
        <p:spPr/>
      </p:pic>
      <p:pic>
        <p:nvPicPr>
          <p:cNvPr id="30" name="Espace réservé d’image 29" descr="Escalier de bureaux, lumières suspendues">
            <a:extLst>
              <a:ext uri="{FF2B5EF4-FFF2-40B4-BE49-F238E27FC236}">
                <a16:creationId xmlns:a16="http://schemas.microsoft.com/office/drawing/2014/main" id="{C1CA27C7-F47D-4606-AAE8-32BD4D06983A}"/>
              </a:ext>
            </a:extLst>
          </p:cNvPr>
          <p:cNvPicPr>
            <a:picLocks noGrp="1" noChangeAspect="1"/>
          </p:cNvPicPr>
          <p:nvPr>
            <p:ph type="pic" sz="quarter" idx="13"/>
          </p:nvPr>
        </p:nvPicPr>
        <p:blipFill rotWithShape="1">
          <a:blip r:embed="rId4" cstate="screen">
            <a:extLst>
              <a:ext uri="{28A0092B-C50C-407E-A947-70E740481C1C}">
                <a14:useLocalDpi xmlns:a14="http://schemas.microsoft.com/office/drawing/2010/main" val="0"/>
              </a:ext>
            </a:extLst>
          </a:blip>
          <a:srcRect t="17" b="17"/>
          <a:stretch/>
        </p:blipFill>
        <p:spPr/>
      </p:pic>
      <p:sp>
        <p:nvSpPr>
          <p:cNvPr id="5" name="Espace réservé du contenu 4">
            <a:extLst>
              <a:ext uri="{FF2B5EF4-FFF2-40B4-BE49-F238E27FC236}">
                <a16:creationId xmlns:a16="http://schemas.microsoft.com/office/drawing/2014/main" id="{5755816F-F516-477A-8EF2-D8CA20267590}"/>
              </a:ext>
            </a:extLst>
          </p:cNvPr>
          <p:cNvSpPr>
            <a:spLocks noGrp="1"/>
          </p:cNvSpPr>
          <p:nvPr>
            <p:ph idx="1"/>
          </p:nvPr>
        </p:nvSpPr>
        <p:spPr/>
        <p:txBody>
          <a:bodyPr rtlCol="0">
            <a:normAutofit/>
          </a:bodyPr>
          <a:lstStyle/>
          <a:p>
            <a:pPr rtl="0"/>
            <a:r>
              <a:rPr lang="fr-FR" dirty="0"/>
              <a:t>Nicolas Perrier</a:t>
            </a:r>
          </a:p>
          <a:p>
            <a:pPr rtl="0"/>
            <a:r>
              <a:rPr lang="fr-FR" dirty="0"/>
              <a:t>nperrier@artymon.com</a:t>
            </a:r>
          </a:p>
        </p:txBody>
      </p:sp>
      <p:sp>
        <p:nvSpPr>
          <p:cNvPr id="34" name="Espace réservé du pied de page 33">
            <a:extLst>
              <a:ext uri="{FF2B5EF4-FFF2-40B4-BE49-F238E27FC236}">
                <a16:creationId xmlns:a16="http://schemas.microsoft.com/office/drawing/2014/main" id="{263FD36A-B869-46D7-A4E1-FAA91F31D1C3}"/>
              </a:ext>
            </a:extLst>
          </p:cNvPr>
          <p:cNvSpPr>
            <a:spLocks noGrp="1"/>
          </p:cNvSpPr>
          <p:nvPr>
            <p:ph type="ftr" sz="quarter" idx="11"/>
          </p:nvPr>
        </p:nvSpPr>
        <p:spPr/>
        <p:txBody>
          <a:bodyPr rtlCol="0"/>
          <a:lstStyle/>
          <a:p>
            <a:pPr rtl="0"/>
            <a:r>
              <a:rPr lang="fr-FR" dirty="0"/>
              <a:t>Développements, Web et base de données</a:t>
            </a:r>
          </a:p>
        </p:txBody>
      </p:sp>
      <p:sp>
        <p:nvSpPr>
          <p:cNvPr id="33" name="Espace réservé de la date 32">
            <a:extLst>
              <a:ext uri="{FF2B5EF4-FFF2-40B4-BE49-F238E27FC236}">
                <a16:creationId xmlns:a16="http://schemas.microsoft.com/office/drawing/2014/main" id="{0D675628-85B5-4093-90F8-769A1F3405CE}"/>
              </a:ext>
            </a:extLst>
          </p:cNvPr>
          <p:cNvSpPr>
            <a:spLocks noGrp="1"/>
          </p:cNvSpPr>
          <p:nvPr>
            <p:ph type="dt" sz="half" idx="10"/>
          </p:nvPr>
        </p:nvSpPr>
        <p:spPr/>
        <p:txBody>
          <a:bodyPr rtlCol="0"/>
          <a:lstStyle/>
          <a:p>
            <a:pPr rtl="0"/>
            <a:r>
              <a:rPr lang="fr-FR" dirty="0"/>
              <a:t>Mars 2024</a:t>
            </a:r>
          </a:p>
        </p:txBody>
      </p:sp>
      <p:sp>
        <p:nvSpPr>
          <p:cNvPr id="35" name="Espace réservé du numéro de diapositive 34">
            <a:extLst>
              <a:ext uri="{FF2B5EF4-FFF2-40B4-BE49-F238E27FC236}">
                <a16:creationId xmlns:a16="http://schemas.microsoft.com/office/drawing/2014/main" id="{6F05ADB0-C4C0-4EB9-ACD6-D5D69C07C06E}"/>
              </a:ext>
            </a:extLst>
          </p:cNvPr>
          <p:cNvSpPr>
            <a:spLocks noGrp="1"/>
          </p:cNvSpPr>
          <p:nvPr>
            <p:ph type="sldNum" sz="quarter" idx="12"/>
          </p:nvPr>
        </p:nvSpPr>
        <p:spPr/>
        <p:txBody>
          <a:bodyPr rtlCol="0"/>
          <a:lstStyle/>
          <a:p>
            <a:pPr rtl="0"/>
            <a:fld id="{FAEF9944-A4F6-4C59-AEBD-678D6480B8EA}" type="slidenum">
              <a:rPr lang="fr-FR" smtClean="0"/>
              <a:pPr rtl="0"/>
              <a:t>174</a:t>
            </a:fld>
            <a:endParaRPr lang="fr-FR" dirty="0"/>
          </a:p>
        </p:txBody>
      </p:sp>
    </p:spTree>
    <p:extLst>
      <p:ext uri="{BB962C8B-B14F-4D97-AF65-F5344CB8AC3E}">
        <p14:creationId xmlns:p14="http://schemas.microsoft.com/office/powerpoint/2010/main" val="798203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Python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a:xfrm>
            <a:off x="648931" y="1803159"/>
            <a:ext cx="4727735" cy="465155"/>
          </a:xfrm>
        </p:spPr>
        <p:txBody>
          <a:bodyPr rtlCol="0">
            <a:noAutofit/>
          </a:bodyPr>
          <a:lstStyle/>
          <a:p>
            <a:pPr rtl="0"/>
            <a:r>
              <a:rPr lang="fr-FR" dirty="0"/>
              <a:t>Un interpréteur, deux interpréteurs, etc</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2" y="2360597"/>
            <a:ext cx="4727735" cy="3029446"/>
          </a:xfrm>
        </p:spPr>
        <p:txBody>
          <a:bodyPr rtlCol="0">
            <a:noAutofit/>
          </a:bodyPr>
          <a:lstStyle/>
          <a:p>
            <a:r>
              <a:rPr lang="fr-FR" dirty="0"/>
              <a:t>Un système peut avoir plusieurs interpréteurs </a:t>
            </a:r>
          </a:p>
          <a:p>
            <a:r>
              <a:rPr lang="fr-FR" dirty="0"/>
              <a:t>Les versions de ces interpréteurs peuvent différer</a:t>
            </a:r>
          </a:p>
          <a:p>
            <a:r>
              <a:rPr lang="fr-FR" dirty="0"/>
              <a:t>Un interpréteur pour un projet est une bonne pratique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Espace réservé du contenu 5">
            <a:extLst>
              <a:ext uri="{FF2B5EF4-FFF2-40B4-BE49-F238E27FC236}">
                <a16:creationId xmlns:a16="http://schemas.microsoft.com/office/drawing/2014/main" id="{013BD185-5FB8-1643-9E4C-2E92F701C3C2}"/>
              </a:ext>
            </a:extLst>
          </p:cNvPr>
          <p:cNvSpPr>
            <a:spLocks noGrp="1"/>
          </p:cNvSpPr>
          <p:nvPr>
            <p:ph idx="13"/>
          </p:nvPr>
        </p:nvSpPr>
        <p:spPr/>
        <p:txBody>
          <a:bodyPr/>
          <a:lstStyle/>
          <a:p>
            <a:r>
              <a:rPr lang="fr-FR" dirty="0"/>
              <a:t>Des installateurs graphiques sont disponibles sur </a:t>
            </a:r>
            <a:r>
              <a:rPr lang="fr-FR" dirty="0">
                <a:hlinkClick r:id="rId4"/>
              </a:rPr>
              <a:t>https://www.python.org</a:t>
            </a:r>
            <a:endParaRPr lang="fr-FR" dirty="0"/>
          </a:p>
          <a:p>
            <a:r>
              <a:rPr lang="fr-FR" dirty="0"/>
              <a:t>Une fois l’installation terminée l’interpréteur est disponible dans le menu </a:t>
            </a:r>
            <a:r>
              <a:rPr lang="fr-FR" i="1" dirty="0"/>
              <a:t>Programmes</a:t>
            </a:r>
            <a:endParaRPr lang="fr-FR" dirty="0"/>
          </a:p>
          <a:p>
            <a:pPr marL="0" indent="0">
              <a:buNone/>
            </a:pPr>
            <a:endParaRPr lang="fr-FR" dirty="0"/>
          </a:p>
        </p:txBody>
      </p:sp>
      <p:sp>
        <p:nvSpPr>
          <p:cNvPr id="9" name="Espace réservé du contenu 8">
            <a:extLst>
              <a:ext uri="{FF2B5EF4-FFF2-40B4-BE49-F238E27FC236}">
                <a16:creationId xmlns:a16="http://schemas.microsoft.com/office/drawing/2014/main" id="{42E9FBC2-41B3-F041-9D0C-270885897CBF}"/>
              </a:ext>
            </a:extLst>
          </p:cNvPr>
          <p:cNvSpPr>
            <a:spLocks noGrp="1"/>
          </p:cNvSpPr>
          <p:nvPr>
            <p:ph idx="15"/>
          </p:nvPr>
        </p:nvSpPr>
        <p:spPr/>
        <p:txBody>
          <a:bodyPr/>
          <a:lstStyle/>
          <a:p>
            <a:r>
              <a:rPr lang="fr-FR" dirty="0"/>
              <a:t>Installation – Par Windows</a:t>
            </a:r>
          </a:p>
          <a:p>
            <a:endParaRPr lang="fr-FR" dirty="0"/>
          </a:p>
        </p:txBody>
      </p:sp>
    </p:spTree>
    <p:extLst>
      <p:ext uri="{BB962C8B-B14F-4D97-AF65-F5344CB8AC3E}">
        <p14:creationId xmlns:p14="http://schemas.microsoft.com/office/powerpoint/2010/main" val="14006741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Python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a:xfrm>
            <a:off x="648933" y="1693272"/>
            <a:ext cx="4727735" cy="465155"/>
          </a:xfrm>
        </p:spPr>
        <p:txBody>
          <a:bodyPr rtlCol="0">
            <a:noAutofit/>
          </a:bodyPr>
          <a:lstStyle/>
          <a:p>
            <a:pPr rtl="0"/>
            <a:r>
              <a:rPr lang="fr-FR" dirty="0"/>
              <a:t>Installation Linux - Par paquet</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2" y="2360597"/>
            <a:ext cx="4727735" cy="3029446"/>
          </a:xfrm>
        </p:spPr>
        <p:txBody>
          <a:bodyPr rtlCol="0">
            <a:noAutofit/>
          </a:bodyPr>
          <a:lstStyle/>
          <a:p>
            <a:r>
              <a:rPr lang="fr-FR" dirty="0"/>
              <a:t>Par défaut, les environnements Linux proposent l’installation du Python via des commandes comme:</a:t>
            </a:r>
          </a:p>
          <a:p>
            <a:pPr lvl="1"/>
            <a:r>
              <a:rPr lang="fr-FR" sz="1600" dirty="0"/>
              <a:t>apt-get install pythonX.X</a:t>
            </a:r>
          </a:p>
          <a:p>
            <a:pPr lvl="1"/>
            <a:r>
              <a:rPr lang="fr-FR" sz="1600" dirty="0"/>
              <a:t>yum install pythonX.X </a:t>
            </a:r>
          </a:p>
          <a:p>
            <a:r>
              <a:rPr lang="fr-FR" dirty="0"/>
              <a:t>Attention: ce python ainsi installé est parfois utilisé par le système de votre ordinateur ! Il est donc nécessaire de créer des pythons </a:t>
            </a:r>
            <a:r>
              <a:rPr lang="fr-FR" b="1" dirty="0"/>
              <a:t>virtuels</a:t>
            </a:r>
            <a:r>
              <a:rPr lang="fr-FR" dirty="0"/>
              <a:t> ou par compilation.</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a:xfrm>
            <a:off x="6096000" y="1670000"/>
            <a:ext cx="4727735" cy="465155"/>
          </a:xfrm>
        </p:spPr>
        <p:txBody>
          <a:bodyPr rtlCol="0">
            <a:noAutofit/>
          </a:bodyPr>
          <a:lstStyle/>
          <a:p>
            <a:pPr rtl="0"/>
            <a:r>
              <a:rPr lang="fr-FR" dirty="0"/>
              <a:t>Installation Linux – Par compilation</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19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22" name="Espace réservé du contenu 21" descr="Une image contenant texte&#10;&#10;Description générée automatiquement">
            <a:extLst>
              <a:ext uri="{FF2B5EF4-FFF2-40B4-BE49-F238E27FC236}">
                <a16:creationId xmlns:a16="http://schemas.microsoft.com/office/drawing/2014/main" id="{844A272E-CED4-0D41-9598-DBDFCD60DC95}"/>
              </a:ext>
            </a:extLst>
          </p:cNvPr>
          <p:cNvPicPr>
            <a:picLocks noGrp="1" noChangeAspect="1"/>
          </p:cNvPicPr>
          <p:nvPr>
            <p:ph idx="13"/>
          </p:nvPr>
        </p:nvPicPr>
        <p:blipFill>
          <a:blip r:embed="rId4"/>
          <a:stretch>
            <a:fillRect/>
          </a:stretch>
        </p:blipFill>
        <p:spPr>
          <a:xfrm>
            <a:off x="6231923" y="2066582"/>
            <a:ext cx="3987115" cy="3931585"/>
          </a:xfrm>
        </p:spPr>
      </p:pic>
    </p:spTree>
    <p:extLst>
      <p:ext uri="{BB962C8B-B14F-4D97-AF65-F5344CB8AC3E}">
        <p14:creationId xmlns:p14="http://schemas.microsoft.com/office/powerpoint/2010/main" val="1095806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0EDB7E63-0AD5-451A-9802-48AB1D44E6A8}"/>
              </a:ext>
            </a:extLst>
          </p:cNvPr>
          <p:cNvSpPr>
            <a:spLocks noGrp="1"/>
          </p:cNvSpPr>
          <p:nvPr>
            <p:ph type="title"/>
          </p:nvPr>
        </p:nvSpPr>
        <p:spPr/>
        <p:txBody>
          <a:bodyPr rtlCol="0"/>
          <a:lstStyle/>
          <a:p>
            <a:pPr rtl="0"/>
            <a:r>
              <a:rPr lang="fr-FR" dirty="0"/>
              <a:t>Introduction</a:t>
            </a:r>
          </a:p>
        </p:txBody>
      </p:sp>
      <p:pic>
        <p:nvPicPr>
          <p:cNvPr id="16" name="Espace réservé d’image 15" descr="Graphique, tableaux et diagrammes">
            <a:extLst>
              <a:ext uri="{FF2B5EF4-FFF2-40B4-BE49-F238E27FC236}">
                <a16:creationId xmlns:a16="http://schemas.microsoft.com/office/drawing/2014/main" id="{E1DA0A58-7C3B-4F53-80D8-6355E31465F8}"/>
              </a:ext>
            </a:extLst>
          </p:cNvPr>
          <p:cNvPicPr>
            <a:picLocks noGrp="1" noChangeAspect="1"/>
          </p:cNvPicPr>
          <p:nvPr>
            <p:ph type="pic" sz="quarter" idx="14"/>
          </p:nvPr>
        </p:nvPicPr>
        <p:blipFill rotWithShape="1">
          <a:blip r:embed="rId3" cstate="screen">
            <a:extLst>
              <a:ext uri="{28A0092B-C50C-407E-A947-70E740481C1C}">
                <a14:useLocalDpi xmlns:a14="http://schemas.microsoft.com/office/drawing/2010/main" val="0"/>
              </a:ext>
            </a:extLst>
          </a:blip>
          <a:srcRect t="79" b="79"/>
          <a:stretch/>
        </p:blipFill>
        <p:spPr/>
      </p:pic>
      <p:pic>
        <p:nvPicPr>
          <p:cNvPr id="26" name="Espace réservé d’image 25" descr="Personnes en cours de collaboration autour d’un bureau ">
            <a:extLst>
              <a:ext uri="{FF2B5EF4-FFF2-40B4-BE49-F238E27FC236}">
                <a16:creationId xmlns:a16="http://schemas.microsoft.com/office/drawing/2014/main" id="{FBFF4B36-5D7D-42A6-A89B-A0A83CB0C2FC}"/>
              </a:ext>
            </a:extLst>
          </p:cNvPr>
          <p:cNvPicPr>
            <a:picLocks noGrp="1" noChangeAspect="1"/>
          </p:cNvPicPr>
          <p:nvPr>
            <p:ph type="pic" sz="quarter" idx="13"/>
          </p:nvPr>
        </p:nvPicPr>
        <p:blipFill rotWithShape="1">
          <a:blip r:embed="rId4">
            <a:extLst>
              <a:ext uri="{28A0092B-C50C-407E-A947-70E740481C1C}">
                <a14:useLocalDpi xmlns:a14="http://schemas.microsoft.com/office/drawing/2010/main" val="0"/>
              </a:ext>
            </a:extLst>
          </a:blip>
          <a:srcRect l="59" r="59"/>
          <a:stretch/>
        </p:blipFill>
        <p:spPr/>
      </p:pic>
      <p:sp>
        <p:nvSpPr>
          <p:cNvPr id="9" name="Espace réservé du contenu 8">
            <a:extLst>
              <a:ext uri="{FF2B5EF4-FFF2-40B4-BE49-F238E27FC236}">
                <a16:creationId xmlns:a16="http://schemas.microsoft.com/office/drawing/2014/main" id="{469D770A-D8B9-4D5E-BB61-CD763E29DC55}"/>
              </a:ext>
            </a:extLst>
          </p:cNvPr>
          <p:cNvSpPr>
            <a:spLocks noGrp="1"/>
          </p:cNvSpPr>
          <p:nvPr>
            <p:ph idx="1"/>
          </p:nvPr>
        </p:nvSpPr>
        <p:spPr/>
        <p:txBody>
          <a:bodyPr rtlCol="0"/>
          <a:lstStyle/>
          <a:p>
            <a:pPr marL="0" indent="0" rtl="0">
              <a:buNone/>
            </a:pPr>
            <a:r>
              <a:rPr lang="fr-FR" dirty="0"/>
              <a:t>Objectifs de ce module:</a:t>
            </a:r>
          </a:p>
          <a:p>
            <a:pPr rtl="0">
              <a:buFontTx/>
              <a:buChar char="-"/>
            </a:pPr>
            <a:r>
              <a:rPr lang="fr-FR" dirty="0"/>
              <a:t>Vous permettre d’appréhender la programmation informatique (via Python)</a:t>
            </a:r>
          </a:p>
          <a:p>
            <a:pPr rtl="0">
              <a:buFontTx/>
              <a:buChar char="-"/>
            </a:pPr>
            <a:r>
              <a:rPr lang="fr-FR" dirty="0"/>
              <a:t>Comprendre l’environnement WEB</a:t>
            </a:r>
          </a:p>
          <a:p>
            <a:pPr rtl="0">
              <a:buFontTx/>
              <a:buChar char="-"/>
            </a:pPr>
            <a:r>
              <a:rPr lang="fr-FR" dirty="0"/>
              <a:t>Réaliser des premières applications WEB (formulaire, restitution de données, rendu visuel, etc)</a:t>
            </a:r>
          </a:p>
          <a:p>
            <a:pPr rtl="0">
              <a:buFontTx/>
              <a:buChar char="-"/>
            </a:pPr>
            <a:r>
              <a:rPr lang="fr-FR" dirty="0"/>
              <a:t>Comprendre les IA</a:t>
            </a:r>
          </a:p>
          <a:p>
            <a:pPr marL="0" indent="0" rtl="0">
              <a:buNone/>
            </a:pPr>
            <a:r>
              <a:rPr lang="fr-FR" dirty="0"/>
              <a:t>Pas de panique !!! </a:t>
            </a:r>
          </a:p>
          <a:p>
            <a:pPr rtl="0">
              <a:buFontTx/>
              <a:buChar char="-"/>
            </a:pPr>
            <a:r>
              <a:rPr lang="fr-FR" dirty="0"/>
              <a:t>Toutes les notions seront revues, approfondies lors des TD</a:t>
            </a:r>
          </a:p>
          <a:p>
            <a:pPr rtl="0">
              <a:buFontTx/>
              <a:buChar char="-"/>
            </a:pPr>
            <a:r>
              <a:rPr lang="fr-FR" dirty="0"/>
              <a:t>Le rythme sera adapté !</a:t>
            </a:r>
          </a:p>
        </p:txBody>
      </p:sp>
      <p:sp>
        <p:nvSpPr>
          <p:cNvPr id="22" name="Espace réservé du pied de page 21">
            <a:extLst>
              <a:ext uri="{FF2B5EF4-FFF2-40B4-BE49-F238E27FC236}">
                <a16:creationId xmlns:a16="http://schemas.microsoft.com/office/drawing/2014/main" id="{A0C89215-7880-40F7-A389-2C9A09EE3692}"/>
              </a:ext>
            </a:extLst>
          </p:cNvPr>
          <p:cNvSpPr>
            <a:spLocks noGrp="1"/>
          </p:cNvSpPr>
          <p:nvPr>
            <p:ph type="ftr" sz="quarter" idx="11"/>
          </p:nvPr>
        </p:nvSpPr>
        <p:spPr/>
        <p:txBody>
          <a:bodyPr rtlCol="0"/>
          <a:lstStyle/>
          <a:p>
            <a:pPr rtl="0"/>
            <a:r>
              <a:rPr lang="fr-FR" dirty="0"/>
              <a:t>Titre de la présentation</a:t>
            </a:r>
          </a:p>
        </p:txBody>
      </p:sp>
      <p:sp>
        <p:nvSpPr>
          <p:cNvPr id="2" name="Espace réservé de la date 1">
            <a:extLst>
              <a:ext uri="{FF2B5EF4-FFF2-40B4-BE49-F238E27FC236}">
                <a16:creationId xmlns:a16="http://schemas.microsoft.com/office/drawing/2014/main" id="{D3FE66FD-2026-4582-A911-F6DABAE0514E}"/>
              </a:ext>
            </a:extLst>
          </p:cNvPr>
          <p:cNvSpPr>
            <a:spLocks noGrp="1"/>
          </p:cNvSpPr>
          <p:nvPr>
            <p:ph type="dt" sz="half" idx="10"/>
          </p:nvPr>
        </p:nvSpPr>
        <p:spPr/>
        <p:txBody>
          <a:bodyPr rtlCol="0"/>
          <a:lstStyle/>
          <a:p>
            <a:pPr rtl="0"/>
            <a:r>
              <a:rPr lang="fr-FR" dirty="0"/>
              <a:t>Mars 2024</a:t>
            </a:r>
          </a:p>
        </p:txBody>
      </p:sp>
      <p:sp>
        <p:nvSpPr>
          <p:cNvPr id="23" name="Espace réservé du numéro de diapositive 22">
            <a:extLst>
              <a:ext uri="{FF2B5EF4-FFF2-40B4-BE49-F238E27FC236}">
                <a16:creationId xmlns:a16="http://schemas.microsoft.com/office/drawing/2014/main" id="{1CFAACA4-65B8-42F6-BCD5-C3D1E8D95F2A}"/>
              </a:ext>
            </a:extLst>
          </p:cNvPr>
          <p:cNvSpPr>
            <a:spLocks noGrp="1"/>
          </p:cNvSpPr>
          <p:nvPr>
            <p:ph type="sldNum" sz="quarter" idx="12"/>
          </p:nvPr>
        </p:nvSpPr>
        <p:spPr/>
        <p:txBody>
          <a:bodyPr rtlCol="0"/>
          <a:lstStyle/>
          <a:p>
            <a:pPr rtl="0"/>
            <a:fld id="{FAEF9944-A4F6-4C59-AEBD-678D6480B8EA}" type="slidenum">
              <a:rPr lang="fr-FR" smtClean="0"/>
              <a:pPr rtl="0"/>
              <a:t>2</a:t>
            </a:fld>
            <a:endParaRPr lang="fr-FR" dirty="0"/>
          </a:p>
        </p:txBody>
      </p:sp>
    </p:spTree>
    <p:extLst>
      <p:ext uri="{BB962C8B-B14F-4D97-AF65-F5344CB8AC3E}">
        <p14:creationId xmlns:p14="http://schemas.microsoft.com/office/powerpoint/2010/main" val="11093322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Python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PIP – Python Index Package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pip est un programme en ligne de commande</a:t>
            </a:r>
          </a:p>
          <a:p>
            <a:r>
              <a:rPr lang="fr-FR" dirty="0"/>
              <a:t>but: permettre l’installation de librairies supplémentaires, non embarquées dans python par défaut</a:t>
            </a:r>
          </a:p>
          <a:p>
            <a:r>
              <a:rPr lang="fr-FR" dirty="0"/>
              <a:t>Site officiel </a:t>
            </a:r>
            <a:r>
              <a:rPr lang="fr-FR" dirty="0">
                <a:hlinkClick r:id="rId3"/>
              </a:rPr>
              <a:t>https://pypi.org</a:t>
            </a:r>
            <a:r>
              <a:rPr lang="fr-FR" dirty="0"/>
              <a:t>, solution à tous vos besoins !</a:t>
            </a:r>
          </a:p>
          <a:p>
            <a:pPr marL="0" indent="0">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20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4"/>
          <a:stretch>
            <a:fillRect/>
          </a:stretch>
        </p:blipFill>
        <p:spPr>
          <a:xfrm>
            <a:off x="6068368" y="6309359"/>
            <a:ext cx="1011238" cy="330200"/>
          </a:xfrm>
          <a:prstGeom prst="rect">
            <a:avLst/>
          </a:prstGeom>
        </p:spPr>
      </p:pic>
      <p:pic>
        <p:nvPicPr>
          <p:cNvPr id="11" name="Graphique 10" descr="Enseignant avec un remplissage uni">
            <a:extLst>
              <a:ext uri="{FF2B5EF4-FFF2-40B4-BE49-F238E27FC236}">
                <a16:creationId xmlns:a16="http://schemas.microsoft.com/office/drawing/2014/main" id="{346B2928-DD85-F74B-B9E8-AD62ABFAA1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54910" y="4108996"/>
            <a:ext cx="914400" cy="914400"/>
          </a:xfrm>
          <a:prstGeom prst="rect">
            <a:avLst/>
          </a:prstGeom>
        </p:spPr>
      </p:pic>
      <p:sp>
        <p:nvSpPr>
          <p:cNvPr id="12" name="Espace réservé du contenu 7">
            <a:extLst>
              <a:ext uri="{FF2B5EF4-FFF2-40B4-BE49-F238E27FC236}">
                <a16:creationId xmlns:a16="http://schemas.microsoft.com/office/drawing/2014/main" id="{ED2F0B17-026F-53AD-235A-7E62CB0C05B6}"/>
              </a:ext>
            </a:extLst>
          </p:cNvPr>
          <p:cNvSpPr txBox="1">
            <a:spLocks/>
          </p:cNvSpPr>
          <p:nvPr/>
        </p:nvSpPr>
        <p:spPr>
          <a:xfrm>
            <a:off x="6096000" y="1862790"/>
            <a:ext cx="4727735" cy="46515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PIP – Usages</a:t>
            </a:r>
          </a:p>
        </p:txBody>
      </p:sp>
      <p:sp>
        <p:nvSpPr>
          <p:cNvPr id="13" name="Espace réservé du contenu 4">
            <a:extLst>
              <a:ext uri="{FF2B5EF4-FFF2-40B4-BE49-F238E27FC236}">
                <a16:creationId xmlns:a16="http://schemas.microsoft.com/office/drawing/2014/main" id="{683A6CC7-0BA0-C5F5-F41A-F4F290BA1AF8}"/>
              </a:ext>
            </a:extLst>
          </p:cNvPr>
          <p:cNvSpPr txBox="1">
            <a:spLocks/>
          </p:cNvSpPr>
          <p:nvPr/>
        </p:nvSpPr>
        <p:spPr>
          <a:xfrm>
            <a:off x="6096000" y="2594273"/>
            <a:ext cx="4727735" cy="3029446"/>
          </a:xfrm>
          <a:prstGeom prst="rect">
            <a:avLst/>
          </a:prstGeom>
        </p:spPr>
        <p:txBody>
          <a:bodyPr vert="horz" lIns="91440" tIns="45720" rIns="91440" bIns="45720" rtlCol="0" anchor="t">
            <a:noAutofit/>
          </a:bodyPr>
          <a:lstStyle>
            <a:lvl1pPr marL="283464" indent="-283464" algn="l" defTabSz="914400" rtl="0" eaLnBrk="1" latinLnBrk="0" hangingPunct="1">
              <a:lnSpc>
                <a:spcPct val="90000"/>
              </a:lnSpc>
              <a:spcBef>
                <a:spcPts val="1000"/>
              </a:spcBef>
              <a:buFont typeface="Arial" panose="020B0604020202020204" pitchFamily="34" charset="0"/>
              <a:buChar char="•"/>
              <a:defRPr sz="1600" b="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Lorsque vous installez pip, une commande pip est ajoutée à votre système, qui peut être exécutée à partir de l’invite de commande comme suit :</a:t>
            </a:r>
          </a:p>
          <a:p>
            <a:pPr marL="0" indent="0" algn="ctr">
              <a:buFont typeface="Arial" panose="020B0604020202020204" pitchFamily="34" charset="0"/>
              <a:buNone/>
            </a:pPr>
            <a:r>
              <a:rPr lang="fr-FR" i="1" dirty="0"/>
              <a:t>pip option </a:t>
            </a:r>
            <a:r>
              <a:rPr lang="fr-FR" i="1" dirty="0" err="1"/>
              <a:t>nom_librairie</a:t>
            </a:r>
            <a:endParaRPr lang="fr-FR" i="1" dirty="0"/>
          </a:p>
          <a:p>
            <a:pPr marL="0" indent="0" algn="ctr">
              <a:buFont typeface="Arial" panose="020B0604020202020204" pitchFamily="34" charset="0"/>
              <a:buNone/>
            </a:pPr>
            <a:r>
              <a:rPr lang="fr-FR" dirty="0"/>
              <a:t>Les principales options à passer: </a:t>
            </a:r>
            <a:r>
              <a:rPr lang="fr-FR" dirty="0" err="1"/>
              <a:t>install</a:t>
            </a:r>
            <a:r>
              <a:rPr lang="fr-FR" dirty="0"/>
              <a:t>, </a:t>
            </a:r>
            <a:r>
              <a:rPr lang="fr-FR" dirty="0" err="1"/>
              <a:t>uninstall</a:t>
            </a:r>
            <a:r>
              <a:rPr lang="fr-FR" dirty="0"/>
              <a:t>, update, etc </a:t>
            </a:r>
          </a:p>
          <a:p>
            <a:pPr marL="0" indent="0" algn="ctr">
              <a:buFont typeface="Arial" panose="020B0604020202020204" pitchFamily="34" charset="0"/>
              <a:buNone/>
            </a:pPr>
            <a:endParaRPr lang="fr-FR" i="1" dirty="0"/>
          </a:p>
        </p:txBody>
      </p:sp>
    </p:spTree>
    <p:extLst>
      <p:ext uri="{BB962C8B-B14F-4D97-AF65-F5344CB8AC3E}">
        <p14:creationId xmlns:p14="http://schemas.microsoft.com/office/powerpoint/2010/main" val="2576626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Python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1 python, 2 python, 3 python…</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Quand on commence à beaucoup programmer, il est rapide d’accumuler plusieurs projets en cours de développement sur sa machine. Certains sont vieux, d’autres récents… Mais ils ont tous un point commun: ils utilisent tous des bibliothèques différentes, avec forcément des versions différentes… voire incompatibles.</a:t>
            </a:r>
          </a:p>
          <a:p>
            <a:pPr marL="0" indent="0">
              <a:buNone/>
            </a:pPr>
            <a:r>
              <a:rPr lang="fr-FR" i="1" dirty="0"/>
              <a:t>	Le jour où ça casse, c’est le chaos.</a:t>
            </a:r>
            <a:endParaRPr lang="fr-FR" dirty="0"/>
          </a:p>
          <a:p>
            <a:r>
              <a:rPr lang="fr-FR" dirty="0"/>
              <a:t>La solution: des environnements </a:t>
            </a:r>
            <a:r>
              <a:rPr lang="fr-FR" b="1" dirty="0"/>
              <a:t>virtuels</a:t>
            </a:r>
            <a:r>
              <a:rPr lang="fr-FR" dirty="0"/>
              <a:t>, des « Python » isolés de l’OS, et séparés les uns des autres pour chaque projet.</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Virtual ENV</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21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Depuis le python « </a:t>
            </a:r>
            <a:r>
              <a:rPr lang="fr-FR" b="1" dirty="0"/>
              <a:t>socle</a:t>
            </a:r>
            <a:r>
              <a:rPr lang="fr-FR" dirty="0"/>
              <a:t> », une commande est disponible: </a:t>
            </a:r>
            <a:r>
              <a:rPr lang="fr-FR" i="1" dirty="0" err="1"/>
              <a:t>venv</a:t>
            </a:r>
            <a:r>
              <a:rPr lang="fr-FR" dirty="0"/>
              <a:t>. Pour chacun de vos projets, créer un environnement virtuel devient simple :</a:t>
            </a:r>
          </a:p>
          <a:p>
            <a:pPr marL="0" indent="0">
              <a:buNone/>
            </a:pPr>
            <a:r>
              <a:rPr lang="fr-FR" i="1" dirty="0" err="1"/>
              <a:t>venv</a:t>
            </a:r>
            <a:r>
              <a:rPr lang="fr-FR" i="1" dirty="0"/>
              <a:t> /path/vers/projet/env_nom_du_projet </a:t>
            </a:r>
          </a:p>
          <a:p>
            <a:r>
              <a:rPr lang="fr-FR" dirty="0" err="1"/>
              <a:t>Venv</a:t>
            </a:r>
            <a:r>
              <a:rPr lang="fr-FR" dirty="0"/>
              <a:t> va créer un dossier (à l’emplacement désigné) contenant un environnement complet : l’interpréteur Python, les librairies, les commandes, etc. C’est votre installation </a:t>
            </a:r>
            <a:r>
              <a:rPr lang="fr-FR" b="1" dirty="0"/>
              <a:t>isolée</a:t>
            </a:r>
            <a:r>
              <a:rPr lang="fr-FR" dirty="0"/>
              <a:t>.</a:t>
            </a:r>
          </a:p>
        </p:txBody>
      </p:sp>
    </p:spTree>
    <p:extLst>
      <p:ext uri="{BB962C8B-B14F-4D97-AF65-F5344CB8AC3E}">
        <p14:creationId xmlns:p14="http://schemas.microsoft.com/office/powerpoint/2010/main" val="2821102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Python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Pour aller plus loin…</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D’autres outils existent pour faciliter la création d’environnement de travail:</a:t>
            </a:r>
          </a:p>
          <a:p>
            <a:pPr lvl="1"/>
            <a:r>
              <a:rPr lang="fr-FR" sz="1600" dirty="0"/>
              <a:t>Pipenv</a:t>
            </a:r>
          </a:p>
          <a:p>
            <a:pPr lvl="1"/>
            <a:r>
              <a:rPr lang="fr-FR" sz="1600" dirty="0"/>
              <a:t>virtualenvwrapper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22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930636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Python</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Cours en ligne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0485912" cy="3029446"/>
          </a:xfrm>
        </p:spPr>
        <p:txBody>
          <a:bodyPr rtlCol="0">
            <a:noAutofit/>
          </a:bodyPr>
          <a:lstStyle/>
          <a:p>
            <a:r>
              <a:rPr lang="fr-FR" dirty="0"/>
              <a:t>Structuration du code:</a:t>
            </a:r>
          </a:p>
          <a:p>
            <a:pPr marL="0" indent="0">
              <a:buNone/>
            </a:pPr>
            <a:r>
              <a:rPr lang="fr-FR" dirty="0">
                <a:hlinkClick r:id="rId3"/>
              </a:rPr>
              <a:t>https://cours.artymon.com/python/structuration_code.html</a:t>
            </a:r>
            <a:endParaRPr lang="fr-FR" dirty="0"/>
          </a:p>
          <a:p>
            <a:r>
              <a:rPr lang="fr-FR" dirty="0"/>
              <a:t>Outils transverses:</a:t>
            </a:r>
          </a:p>
          <a:p>
            <a:pPr marL="0" indent="0">
              <a:buNone/>
            </a:pPr>
            <a:r>
              <a:rPr lang="fr-FR"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https://docs.python.org/3/library/functions.html#open</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fr-FR"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https://docs.python.org/3/library/functions.html#</a:t>
            </a:r>
            <a:r>
              <a:rPr lang="fr-FR"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input</a:t>
            </a:r>
            <a:endParaRPr lang="fr-FR" dirty="0"/>
          </a:p>
          <a:p>
            <a:pPr marL="0" indent="0">
              <a:buNone/>
            </a:pPr>
            <a:r>
              <a:rPr lang="fr-FR" dirty="0">
                <a:hlinkClick r:id="rId5"/>
              </a:rPr>
              <a:t>https://docs.python.org/3/library/os.html</a:t>
            </a:r>
            <a:r>
              <a:rPr lang="fr-FR" dirty="0"/>
              <a:t> (walk)</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23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6"/>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50200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Merci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24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7" name="Espace réservé d’image 31" descr="Deux personnes collaborant sur un ordinateur portable et une tablette avec des graphiques et des tableaux ">
            <a:extLst>
              <a:ext uri="{FF2B5EF4-FFF2-40B4-BE49-F238E27FC236}">
                <a16:creationId xmlns:a16="http://schemas.microsoft.com/office/drawing/2014/main" id="{87EED468-D2FF-7354-3364-BA2750EAED84}"/>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23" r="23"/>
          <a:stretch/>
        </p:blipFill>
        <p:spPr>
          <a:xfrm>
            <a:off x="3456305" y="1834004"/>
            <a:ext cx="5333977" cy="3392053"/>
          </a:xfrm>
          <a:prstGeom prst="rect">
            <a:avLst/>
          </a:prstGeom>
        </p:spPr>
      </p:pic>
    </p:spTree>
    <p:extLst>
      <p:ext uri="{BB962C8B-B14F-4D97-AF65-F5344CB8AC3E}">
        <p14:creationId xmlns:p14="http://schemas.microsoft.com/office/powerpoint/2010/main" val="22616249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3">
            <a:extLst>
              <a:ext uri="{FF2B5EF4-FFF2-40B4-BE49-F238E27FC236}">
                <a16:creationId xmlns:a16="http://schemas.microsoft.com/office/drawing/2014/main" id="{331CEB84-49DC-40A9-B2F0-D573658AE999}"/>
              </a:ext>
            </a:extLst>
          </p:cNvPr>
          <p:cNvSpPr>
            <a:spLocks noGrp="1"/>
          </p:cNvSpPr>
          <p:nvPr>
            <p:ph type="ctrTitle"/>
          </p:nvPr>
        </p:nvSpPr>
        <p:spPr/>
        <p:txBody>
          <a:bodyPr rtlCol="0"/>
          <a:lstStyle/>
          <a:p>
            <a:pPr rtl="0"/>
            <a:r>
              <a:rPr lang="fr-FR" dirty="0"/>
              <a:t>Internet&amp;co</a:t>
            </a:r>
          </a:p>
        </p:txBody>
      </p:sp>
      <p:sp>
        <p:nvSpPr>
          <p:cNvPr id="15" name="Sous-titre 14">
            <a:extLst>
              <a:ext uri="{FF2B5EF4-FFF2-40B4-BE49-F238E27FC236}">
                <a16:creationId xmlns:a16="http://schemas.microsoft.com/office/drawing/2014/main" id="{B7886DF7-FA3D-4AD1-AEC1-578EA3AC8C7D}"/>
              </a:ext>
            </a:extLst>
          </p:cNvPr>
          <p:cNvSpPr>
            <a:spLocks noGrp="1"/>
          </p:cNvSpPr>
          <p:nvPr>
            <p:ph type="subTitle" idx="1"/>
          </p:nvPr>
        </p:nvSpPr>
        <p:spPr/>
        <p:txBody>
          <a:bodyPr rtlCol="0">
            <a:normAutofit/>
          </a:bodyPr>
          <a:lstStyle/>
          <a:p>
            <a:pPr rtl="0"/>
            <a:r>
              <a:rPr lang="fr-FR" dirty="0"/>
              <a:t>Définitions</a:t>
            </a:r>
          </a:p>
          <a:p>
            <a:pPr rtl="0"/>
            <a:r>
              <a:rPr lang="fr-FR" dirty="0"/>
              <a:t>DNS</a:t>
            </a:r>
          </a:p>
          <a:p>
            <a:pPr rtl="0"/>
            <a:r>
              <a:rPr lang="fr-FR" dirty="0"/>
              <a:t>Client et serveur</a:t>
            </a:r>
          </a:p>
          <a:p>
            <a:pPr rtl="0"/>
            <a:r>
              <a:rPr lang="fr-FR" dirty="0"/>
              <a:t>Protocole HTTP</a:t>
            </a:r>
          </a:p>
        </p:txBody>
      </p:sp>
      <p:pic>
        <p:nvPicPr>
          <p:cNvPr id="5" name="Espace réservé d’image 4" descr="Personnes au milieu d’une salle circulaire ">
            <a:extLst>
              <a:ext uri="{FF2B5EF4-FFF2-40B4-BE49-F238E27FC236}">
                <a16:creationId xmlns:a16="http://schemas.microsoft.com/office/drawing/2014/main" id="{0CEB905B-7FDD-4B1A-96BF-B5A081A25FC8}"/>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t="11" b="11"/>
          <a:stretch/>
        </p:blipFill>
        <p:spPr/>
      </p:pic>
    </p:spTree>
    <p:extLst>
      <p:ext uri="{BB962C8B-B14F-4D97-AF65-F5344CB8AC3E}">
        <p14:creationId xmlns:p14="http://schemas.microsoft.com/office/powerpoint/2010/main" val="697528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Le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b="0" dirty="0"/>
              <a:t>D’où vient le terme Web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Créé en 1990 par </a:t>
            </a:r>
            <a:r>
              <a:rPr lang="fr-FR" b="1" dirty="0"/>
              <a:t>Tim Berners-Lee </a:t>
            </a:r>
            <a:r>
              <a:rPr lang="fr-FR" dirty="0"/>
              <a:t>(considéré comme l’inventeur d’internet), père du premier </a:t>
            </a:r>
            <a:r>
              <a:rPr lang="fr-FR" b="1" dirty="0"/>
              <a:t>navigateur</a:t>
            </a:r>
            <a:r>
              <a:rPr lang="fr-FR" dirty="0"/>
              <a:t> et </a:t>
            </a:r>
            <a:r>
              <a:rPr lang="fr-FR" b="1" dirty="0"/>
              <a:t>éditeur</a:t>
            </a:r>
            <a:r>
              <a:rPr lang="fr-FR" dirty="0"/>
              <a:t> web nommé </a:t>
            </a:r>
            <a:r>
              <a:rPr lang="fr-FR" b="1" i="1" dirty="0"/>
              <a:t>WorldWideWeb</a:t>
            </a:r>
            <a:r>
              <a:rPr lang="fr-FR" i="1" dirty="0"/>
              <a:t> </a:t>
            </a:r>
            <a:endParaRPr lang="fr-FR" dirty="0"/>
          </a:p>
          <a:p>
            <a:r>
              <a:rPr lang="fr-FR" dirty="0"/>
              <a:t>Aidé dans ses développements par son collègue </a:t>
            </a:r>
            <a:r>
              <a:rPr lang="fr-FR" b="1" dirty="0"/>
              <a:t>Robert Cailliau, </a:t>
            </a:r>
            <a:r>
              <a:rPr lang="fr-FR" dirty="0"/>
              <a:t>l’auteur du premier logo du WWW</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r>
              <a:rPr lang="fr-FR" b="0" dirty="0"/>
              <a:t>Kesako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26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2" name="Espace réservé du contenu 4">
            <a:extLst>
              <a:ext uri="{FF2B5EF4-FFF2-40B4-BE49-F238E27FC236}">
                <a16:creationId xmlns:a16="http://schemas.microsoft.com/office/drawing/2014/main" id="{07969869-038F-9B4C-8AD0-C9AB20857654}"/>
              </a:ext>
            </a:extLst>
          </p:cNvPr>
          <p:cNvSpPr txBox="1">
            <a:spLocks/>
          </p:cNvSpPr>
          <p:nvPr/>
        </p:nvSpPr>
        <p:spPr>
          <a:xfrm>
            <a:off x="801334" y="2574780"/>
            <a:ext cx="4727735" cy="3029446"/>
          </a:xfrm>
          <a:prstGeom prst="rect">
            <a:avLst/>
          </a:prstGeom>
        </p:spPr>
        <p:txBody>
          <a:bodyPr vert="horz" lIns="91440" tIns="45720" rIns="91440" bIns="45720" rtlCol="0" anchor="t">
            <a:noAutofit/>
          </a:bodyPr>
          <a:lstStyle>
            <a:lvl1pPr marL="283464" indent="-283464" algn="l" defTabSz="914400" rtl="0" eaLnBrk="1" latinLnBrk="0" hangingPunct="1">
              <a:lnSpc>
                <a:spcPct val="90000"/>
              </a:lnSpc>
              <a:spcBef>
                <a:spcPts val="1000"/>
              </a:spcBef>
              <a:buFont typeface="Arial" panose="020B0604020202020204" pitchFamily="34" charset="0"/>
              <a:buChar char="•"/>
              <a:defRPr sz="1600" b="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fr-FR" dirty="0"/>
          </a:p>
        </p:txBody>
      </p:sp>
      <p:sp>
        <p:nvSpPr>
          <p:cNvPr id="7" name="Espace réservé du contenu 6">
            <a:extLst>
              <a:ext uri="{FF2B5EF4-FFF2-40B4-BE49-F238E27FC236}">
                <a16:creationId xmlns:a16="http://schemas.microsoft.com/office/drawing/2014/main" id="{009F130D-5490-0749-95CC-3764524F19FF}"/>
              </a:ext>
            </a:extLst>
          </p:cNvPr>
          <p:cNvSpPr>
            <a:spLocks noGrp="1"/>
          </p:cNvSpPr>
          <p:nvPr>
            <p:ph idx="13"/>
          </p:nvPr>
        </p:nvSpPr>
        <p:spPr/>
        <p:txBody>
          <a:bodyPr/>
          <a:lstStyle/>
          <a:p>
            <a:r>
              <a:rPr lang="fr-FR" b="1" dirty="0"/>
              <a:t>Web ou WWW (</a:t>
            </a:r>
            <a:r>
              <a:rPr lang="fr-FR" i="1" dirty="0"/>
              <a:t>World Wide Web</a:t>
            </a:r>
            <a:r>
              <a:rPr lang="fr-FR" dirty="0"/>
              <a:t> ou </a:t>
            </a:r>
            <a:r>
              <a:rPr lang="fr-FR" i="1" dirty="0"/>
              <a:t>Toile mondiale </a:t>
            </a:r>
            <a:r>
              <a:rPr lang="fr-FR" dirty="0"/>
              <a:t>en français): consulter via un navigateur des pages regroupées sur des sites via le réseau </a:t>
            </a:r>
            <a:r>
              <a:rPr lang="fr-FR" b="1" dirty="0"/>
              <a:t>internet </a:t>
            </a:r>
            <a:r>
              <a:rPr lang="fr-FR" dirty="0"/>
              <a:t>(créé en 1969)</a:t>
            </a:r>
          </a:p>
          <a:p>
            <a:r>
              <a:rPr lang="fr-FR" dirty="0"/>
              <a:t>Toile d’araignée ? Découle des liens hypertextes qui relient les pages entre elles</a:t>
            </a:r>
          </a:p>
          <a:p>
            <a:r>
              <a:rPr lang="fr-FR" dirty="0"/>
              <a:t>Le Web est l’une des applications d’</a:t>
            </a:r>
            <a:r>
              <a:rPr lang="fr-FR" b="1" dirty="0"/>
              <a:t>internet: courrier électronique</a:t>
            </a:r>
            <a:r>
              <a:rPr lang="fr-FR" dirty="0"/>
              <a:t> (email ou </a:t>
            </a:r>
            <a:r>
              <a:rPr lang="fr-FR" i="1" dirty="0"/>
              <a:t>courriel</a:t>
            </a:r>
            <a:r>
              <a:rPr lang="fr-FR" dirty="0"/>
              <a:t> en français), la  </a:t>
            </a:r>
            <a:r>
              <a:rPr lang="fr-FR" b="1" dirty="0"/>
              <a:t>messagerie instantanée</a:t>
            </a:r>
            <a:r>
              <a:rPr lang="fr-FR" dirty="0"/>
              <a:t>, le </a:t>
            </a:r>
            <a:r>
              <a:rPr lang="fr-FR" b="1" dirty="0"/>
              <a:t>partage de fichier en peer to peer</a:t>
            </a:r>
            <a:r>
              <a:rPr lang="fr-FR" dirty="0"/>
              <a:t> ou l</a:t>
            </a:r>
            <a:r>
              <a:rPr lang="fr-FR" b="1" dirty="0"/>
              <a:t>e partage de fichier </a:t>
            </a:r>
            <a:r>
              <a:rPr lang="fr-FR" dirty="0"/>
              <a:t>via le protocole</a:t>
            </a:r>
            <a:r>
              <a:rPr lang="fr-FR" b="1" dirty="0"/>
              <a:t> FTP, etc</a:t>
            </a:r>
            <a:endParaRPr lang="fr-FR" dirty="0"/>
          </a:p>
          <a:p>
            <a:pPr marL="0" indent="0">
              <a:buNone/>
            </a:pPr>
            <a:endParaRPr lang="fr-FR" dirty="0"/>
          </a:p>
          <a:p>
            <a:endParaRPr lang="fr-FR" dirty="0"/>
          </a:p>
        </p:txBody>
      </p:sp>
      <p:pic>
        <p:nvPicPr>
          <p:cNvPr id="11" name="Image 10" descr="Une image contenant texte, clipart&#10;&#10;Description générée automatiquement">
            <a:extLst>
              <a:ext uri="{FF2B5EF4-FFF2-40B4-BE49-F238E27FC236}">
                <a16:creationId xmlns:a16="http://schemas.microsoft.com/office/drawing/2014/main" id="{44D58F9F-9658-6845-8C47-F8F8D67DB5D4}"/>
              </a:ext>
            </a:extLst>
          </p:cNvPr>
          <p:cNvPicPr>
            <a:picLocks noChangeAspect="1"/>
          </p:cNvPicPr>
          <p:nvPr/>
        </p:nvPicPr>
        <p:blipFill>
          <a:blip r:embed="rId4"/>
          <a:stretch>
            <a:fillRect/>
          </a:stretch>
        </p:blipFill>
        <p:spPr>
          <a:xfrm>
            <a:off x="2819400" y="4473926"/>
            <a:ext cx="1397000" cy="1054100"/>
          </a:xfrm>
          <a:prstGeom prst="rect">
            <a:avLst/>
          </a:prstGeom>
        </p:spPr>
      </p:pic>
    </p:spTree>
    <p:extLst>
      <p:ext uri="{BB962C8B-B14F-4D97-AF65-F5344CB8AC3E}">
        <p14:creationId xmlns:p14="http://schemas.microsoft.com/office/powerpoint/2010/main" val="32798027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Le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b="0" dirty="0"/>
              <a:t>Premier site web</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27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Par extension, il désigne couramment (et donc de façon inexacte) </a:t>
            </a:r>
            <a:r>
              <a:rPr lang="fr-FR" b="1" dirty="0"/>
              <a:t>internet</a:t>
            </a:r>
            <a:r>
              <a:rPr lang="fr-FR" dirty="0"/>
              <a:t> dans sa globalité</a:t>
            </a:r>
          </a:p>
          <a:p>
            <a:r>
              <a:rPr lang="fr-FR" dirty="0"/>
              <a:t>Des traces dans les adresses des sites internet (ex: </a:t>
            </a:r>
            <a:r>
              <a:rPr lang="fr-FR" i="1" dirty="0"/>
              <a:t>https://</a:t>
            </a:r>
            <a:r>
              <a:rPr lang="fr-FR" b="1" i="1" dirty="0"/>
              <a:t>www</a:t>
            </a:r>
            <a:r>
              <a:rPr lang="fr-FR" i="1" dirty="0"/>
              <a:t>.google.com</a:t>
            </a:r>
            <a:r>
              <a:rPr lang="fr-FR" dirty="0"/>
              <a:t>) appelées également </a:t>
            </a:r>
            <a:r>
              <a:rPr lang="fr-FR" u="sng" dirty="0">
                <a:hlinkClick r:id="rId4"/>
              </a:rPr>
              <a:t>URL (</a:t>
            </a:r>
            <a:r>
              <a:rPr lang="fr-FR" i="1" u="sng" dirty="0">
                <a:hlinkClick r:id="rId4"/>
              </a:rPr>
              <a:t>Uniform Resource Locator</a:t>
            </a:r>
            <a:r>
              <a:rPr lang="fr-FR" u="sng" dirty="0">
                <a:hlinkClick r:id="rId4"/>
              </a:rPr>
              <a:t>)</a:t>
            </a:r>
            <a:endParaRPr lang="fr-FR" dirty="0"/>
          </a:p>
          <a:p>
            <a:r>
              <a:rPr lang="fr-FR" dirty="0"/>
              <a:t>Attention, les </a:t>
            </a:r>
            <a:r>
              <a:rPr lang="fr-FR" b="1" i="1" dirty="0"/>
              <a:t>www</a:t>
            </a:r>
            <a:r>
              <a:rPr lang="fr-FR" dirty="0"/>
              <a:t> ne sont pas nécessaires pour accéder à un site web. Faites le test : accéder à un site avec ou sans les 3 w</a:t>
            </a:r>
          </a:p>
        </p:txBody>
      </p:sp>
      <p:sp>
        <p:nvSpPr>
          <p:cNvPr id="7" name="Espace réservé du contenu 6">
            <a:extLst>
              <a:ext uri="{FF2B5EF4-FFF2-40B4-BE49-F238E27FC236}">
                <a16:creationId xmlns:a16="http://schemas.microsoft.com/office/drawing/2014/main" id="{206AA3A6-9982-0E4D-BFF5-094B29C20B85}"/>
              </a:ext>
            </a:extLst>
          </p:cNvPr>
          <p:cNvSpPr>
            <a:spLocks noGrp="1"/>
          </p:cNvSpPr>
          <p:nvPr>
            <p:ph idx="1"/>
          </p:nvPr>
        </p:nvSpPr>
        <p:spPr/>
        <p:txBody>
          <a:bodyPr/>
          <a:lstStyle/>
          <a:p>
            <a:r>
              <a:rPr lang="fr-FR" dirty="0"/>
              <a:t>Toujours consultable  à cette adresse: </a:t>
            </a:r>
            <a:r>
              <a:rPr lang="fr-FR" u="sng" dirty="0">
                <a:hlinkClick r:id="rId5"/>
              </a:rPr>
              <a:t>http://info.cern.ch/</a:t>
            </a:r>
            <a:endParaRPr lang="fr-FR" dirty="0"/>
          </a:p>
          <a:p>
            <a:r>
              <a:rPr lang="fr-FR" dirty="0"/>
              <a:t>Hébergé à l’époque sur le réseau du CERN en Suisse</a:t>
            </a:r>
          </a:p>
          <a:p>
            <a:r>
              <a:rPr lang="fr-FR" dirty="0"/>
              <a:t>Ce site décrivait le fonctionnement, donnait des conseils et contraintes d’écriture d’une page web</a:t>
            </a:r>
          </a:p>
          <a:p>
            <a:endParaRPr lang="fr-FR" dirty="0"/>
          </a:p>
        </p:txBody>
      </p:sp>
      <p:sp>
        <p:nvSpPr>
          <p:cNvPr id="18" name="Espace réservé du contenu 5">
            <a:extLst>
              <a:ext uri="{FF2B5EF4-FFF2-40B4-BE49-F238E27FC236}">
                <a16:creationId xmlns:a16="http://schemas.microsoft.com/office/drawing/2014/main" id="{0A8A6E27-2694-284D-A88D-628370ECE4B6}"/>
              </a:ext>
            </a:extLst>
          </p:cNvPr>
          <p:cNvSpPr txBox="1">
            <a:spLocks/>
          </p:cNvSpPr>
          <p:nvPr/>
        </p:nvSpPr>
        <p:spPr>
          <a:xfrm>
            <a:off x="6248399" y="2574780"/>
            <a:ext cx="4727735" cy="3029446"/>
          </a:xfrm>
          <a:prstGeom prst="rect">
            <a:avLst/>
          </a:prstGeom>
        </p:spPr>
        <p:txBody>
          <a:bodyPr vert="horz" lIns="91440" tIns="45720" rIns="91440" bIns="45720" rtlCol="0" anchor="t">
            <a:noAutofit/>
          </a:bodyPr>
          <a:lstStyle>
            <a:lvl1pPr marL="283464" indent="-283464" algn="l" defTabSz="914400" rtl="0" eaLnBrk="1" latinLnBrk="0" hangingPunct="1">
              <a:lnSpc>
                <a:spcPct val="90000"/>
              </a:lnSpc>
              <a:spcBef>
                <a:spcPts val="1000"/>
              </a:spcBef>
              <a:buFont typeface="Arial" panose="020B0604020202020204" pitchFamily="34" charset="0"/>
              <a:buChar char="•"/>
              <a:defRPr sz="1600" b="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fr-FR" dirty="0"/>
          </a:p>
        </p:txBody>
      </p:sp>
      <p:sp>
        <p:nvSpPr>
          <p:cNvPr id="19" name="Espace réservé du contenu 9">
            <a:extLst>
              <a:ext uri="{FF2B5EF4-FFF2-40B4-BE49-F238E27FC236}">
                <a16:creationId xmlns:a16="http://schemas.microsoft.com/office/drawing/2014/main" id="{CB6F57F2-D6A0-A942-8935-6EBBF1237BB2}"/>
              </a:ext>
            </a:extLst>
          </p:cNvPr>
          <p:cNvSpPr>
            <a:spLocks noGrp="1"/>
          </p:cNvSpPr>
          <p:nvPr>
            <p:ph idx="15"/>
          </p:nvPr>
        </p:nvSpPr>
        <p:spPr>
          <a:xfrm>
            <a:off x="6095999" y="1834004"/>
            <a:ext cx="4727735" cy="465155"/>
          </a:xfrm>
        </p:spPr>
        <p:txBody>
          <a:bodyPr rtlCol="0">
            <a:noAutofit/>
          </a:bodyPr>
          <a:lstStyle/>
          <a:p>
            <a:r>
              <a:rPr lang="fr-FR" b="0" dirty="0"/>
              <a:t>Attention  ! Piège(s)</a:t>
            </a:r>
          </a:p>
        </p:txBody>
      </p:sp>
    </p:spTree>
    <p:extLst>
      <p:ext uri="{BB962C8B-B14F-4D97-AF65-F5344CB8AC3E}">
        <p14:creationId xmlns:p14="http://schemas.microsoft.com/office/powerpoint/2010/main" val="24490387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Le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b="0" dirty="0"/>
              <a:t>Le web 2.0, c’est quoi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Terme </a:t>
            </a:r>
            <a:r>
              <a:rPr lang="fr-FR" b="1" dirty="0"/>
              <a:t>web 2.0</a:t>
            </a:r>
            <a:r>
              <a:rPr lang="fr-FR" dirty="0"/>
              <a:t> utilisé pour la première fois par Dale Dougherty en 2003 et popularisé par Tim O’Reilly dès 2004</a:t>
            </a:r>
          </a:p>
          <a:p>
            <a:r>
              <a:rPr lang="fr-FR" dirty="0"/>
              <a:t>Très à la mode après l’éclatement de la bulle internet en 2001</a:t>
            </a:r>
          </a:p>
          <a:p>
            <a:r>
              <a:rPr lang="fr-FR" dirty="0"/>
              <a:t>Désigne une nouvelle version d’internet: une infrastructure plus </a:t>
            </a:r>
            <a:r>
              <a:rPr lang="fr-FR" b="1" dirty="0"/>
              <a:t>complexe</a:t>
            </a:r>
            <a:r>
              <a:rPr lang="fr-FR" dirty="0"/>
              <a:t> et </a:t>
            </a:r>
            <a:r>
              <a:rPr lang="fr-FR" b="1" dirty="0"/>
              <a:t>évoluée</a:t>
            </a:r>
            <a:r>
              <a:rPr lang="fr-FR" dirty="0"/>
              <a:t>, de nouveaux usages et un </a:t>
            </a:r>
            <a:r>
              <a:rPr lang="fr-FR" b="1" dirty="0"/>
              <a:t>internaute</a:t>
            </a:r>
            <a:r>
              <a:rPr lang="fr-FR" dirty="0"/>
              <a:t> « </a:t>
            </a:r>
            <a:r>
              <a:rPr lang="fr-FR" b="1" dirty="0"/>
              <a:t>acteur</a:t>
            </a:r>
            <a:r>
              <a:rPr lang="fr-FR" dirty="0"/>
              <a:t> »</a:t>
            </a:r>
          </a:p>
          <a:p>
            <a:pPr marL="0" indent="0">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28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b="1" dirty="0"/>
              <a:t>Mais: </a:t>
            </a:r>
            <a:r>
              <a:rPr lang="fr-FR" dirty="0"/>
              <a:t>terme est très largement galvaudé car trop lié au « marketing »</a:t>
            </a:r>
          </a:p>
          <a:p>
            <a:r>
              <a:rPr lang="fr-FR" dirty="0"/>
              <a:t>En bref, à retenir: un web 2.0 est un web plus </a:t>
            </a:r>
            <a:r>
              <a:rPr lang="fr-FR" b="1" dirty="0"/>
              <a:t>simple</a:t>
            </a:r>
            <a:r>
              <a:rPr lang="fr-FR" dirty="0"/>
              <a:t> pour l’internaute, plus </a:t>
            </a:r>
            <a:r>
              <a:rPr lang="fr-FR" b="1" dirty="0"/>
              <a:t>collaboratif</a:t>
            </a:r>
            <a:r>
              <a:rPr lang="fr-FR" dirty="0"/>
              <a:t> et </a:t>
            </a:r>
            <a:r>
              <a:rPr lang="fr-FR" b="1" dirty="0"/>
              <a:t>participatif</a:t>
            </a:r>
          </a:p>
          <a:p>
            <a:r>
              <a:rPr lang="fr-FR" dirty="0"/>
              <a:t>La meilleure illustration: les réseaux sociaux… et ses dérives</a:t>
            </a:r>
          </a:p>
          <a:p>
            <a:pPr marL="0" indent="0">
              <a:buNone/>
            </a:pPr>
            <a:endParaRPr lang="fr-FR" dirty="0"/>
          </a:p>
        </p:txBody>
      </p:sp>
    </p:spTree>
    <p:extLst>
      <p:ext uri="{BB962C8B-B14F-4D97-AF65-F5344CB8AC3E}">
        <p14:creationId xmlns:p14="http://schemas.microsoft.com/office/powerpoint/2010/main" val="23640532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Internet</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b="0" dirty="0"/>
              <a:t>Internet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b="1" dirty="0"/>
              <a:t>Internet est un réseau reliant des ordinateurs du monde entier.</a:t>
            </a:r>
            <a:endParaRPr lang="fr-FR" dirty="0"/>
          </a:p>
          <a:p>
            <a:pPr marL="0" indent="0" fontAlgn="base">
              <a:buNone/>
            </a:pPr>
            <a:r>
              <a:rPr lang="fr-FR" dirty="0"/>
              <a:t>Quelques règles fondamentales :</a:t>
            </a:r>
          </a:p>
          <a:p>
            <a:pPr fontAlgn="base"/>
            <a:r>
              <a:rPr lang="fr-FR" dirty="0"/>
              <a:t>Les ordinateurs connectés à Internet doivent avoir une adresse pour être contactés. C’est l’adresse </a:t>
            </a:r>
            <a:r>
              <a:rPr lang="fr-FR" b="1" dirty="0"/>
              <a:t>IP,</a:t>
            </a:r>
            <a:r>
              <a:rPr lang="fr-FR" dirty="0"/>
              <a:t>, suite de chiffres séparé par des points avec 2 formats (IPV4, IPV6)</a:t>
            </a:r>
          </a:p>
          <a:p>
            <a:pPr fontAlgn="base"/>
            <a:r>
              <a:rPr lang="fr-FR" dirty="0"/>
              <a:t>Pour communiquer entre eux, les ordinateurs doivent utiliser le même langage: le </a:t>
            </a:r>
            <a:r>
              <a:rPr lang="fr-FR" b="1" dirty="0"/>
              <a:t>protocole</a:t>
            </a:r>
            <a:r>
              <a:rPr lang="fr-FR" dirty="0"/>
              <a:t>.</a:t>
            </a:r>
          </a:p>
          <a:p>
            <a:pPr fontAlgn="base"/>
            <a:r>
              <a:rPr lang="fr-FR" dirty="0"/>
              <a:t>Quelques termes: ethernet, TCP/IP,  modèle OSI</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29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Espace réservé du contenu 5">
            <a:extLst>
              <a:ext uri="{FF2B5EF4-FFF2-40B4-BE49-F238E27FC236}">
                <a16:creationId xmlns:a16="http://schemas.microsoft.com/office/drawing/2014/main" id="{AA0C555E-B292-5747-851E-68722CDF98FB}"/>
              </a:ext>
            </a:extLst>
          </p:cNvPr>
          <p:cNvPicPr>
            <a:picLocks noGrp="1" noChangeAspect="1"/>
          </p:cNvPicPr>
          <p:nvPr>
            <p:ph idx="13"/>
          </p:nvPr>
        </p:nvPicPr>
        <p:blipFill>
          <a:blip r:embed="rId4"/>
          <a:stretch>
            <a:fillRect/>
          </a:stretch>
        </p:blipFill>
        <p:spPr>
          <a:xfrm>
            <a:off x="5135187" y="1564846"/>
            <a:ext cx="7056813" cy="3508804"/>
          </a:xfrm>
        </p:spPr>
      </p:pic>
      <p:sp>
        <p:nvSpPr>
          <p:cNvPr id="11" name="Ellipse 10">
            <a:extLst>
              <a:ext uri="{FF2B5EF4-FFF2-40B4-BE49-F238E27FC236}">
                <a16:creationId xmlns:a16="http://schemas.microsoft.com/office/drawing/2014/main" id="{8C03B36B-90CD-BF47-86DA-77A158BD2A02}"/>
              </a:ext>
            </a:extLst>
          </p:cNvPr>
          <p:cNvSpPr/>
          <p:nvPr/>
        </p:nvSpPr>
        <p:spPr>
          <a:xfrm>
            <a:off x="6573986" y="3902634"/>
            <a:ext cx="310908" cy="1374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3" name="Image 12">
            <a:extLst>
              <a:ext uri="{FF2B5EF4-FFF2-40B4-BE49-F238E27FC236}">
                <a16:creationId xmlns:a16="http://schemas.microsoft.com/office/drawing/2014/main" id="{0C0B41B0-D11E-3A41-A26E-80F75B6E2A50}"/>
              </a:ext>
            </a:extLst>
          </p:cNvPr>
          <p:cNvPicPr>
            <a:picLocks noChangeAspect="1"/>
          </p:cNvPicPr>
          <p:nvPr/>
        </p:nvPicPr>
        <p:blipFill>
          <a:blip r:embed="rId5"/>
          <a:stretch>
            <a:fillRect/>
          </a:stretch>
        </p:blipFill>
        <p:spPr>
          <a:xfrm>
            <a:off x="6992918" y="3937103"/>
            <a:ext cx="1089293" cy="2034599"/>
          </a:xfrm>
          <a:prstGeom prst="rect">
            <a:avLst/>
          </a:prstGeom>
        </p:spPr>
      </p:pic>
    </p:spTree>
    <p:extLst>
      <p:ext uri="{BB962C8B-B14F-4D97-AF65-F5344CB8AC3E}">
        <p14:creationId xmlns:p14="http://schemas.microsoft.com/office/powerpoint/2010/main" val="2700341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FFDE6B89-9484-4E50-8387-C55E031D8549}"/>
              </a:ext>
            </a:extLst>
          </p:cNvPr>
          <p:cNvSpPr>
            <a:spLocks noGrp="1"/>
          </p:cNvSpPr>
          <p:nvPr>
            <p:ph type="title"/>
          </p:nvPr>
        </p:nvSpPr>
        <p:spPr/>
        <p:txBody>
          <a:bodyPr rtlCol="0">
            <a:normAutofit/>
          </a:bodyPr>
          <a:lstStyle/>
          <a:p>
            <a:pPr rtl="0"/>
            <a:r>
              <a:rPr lang="fr-FR" dirty="0"/>
              <a:t>Contenu cours</a:t>
            </a:r>
          </a:p>
        </p:txBody>
      </p:sp>
      <p:sp>
        <p:nvSpPr>
          <p:cNvPr id="5" name="Espace réservé du contenu 4">
            <a:extLst>
              <a:ext uri="{FF2B5EF4-FFF2-40B4-BE49-F238E27FC236}">
                <a16:creationId xmlns:a16="http://schemas.microsoft.com/office/drawing/2014/main" id="{30EB58E2-A9A0-481A-8B5B-381B836CE40B}"/>
              </a:ext>
            </a:extLst>
          </p:cNvPr>
          <p:cNvSpPr>
            <a:spLocks noGrp="1"/>
          </p:cNvSpPr>
          <p:nvPr>
            <p:ph idx="1"/>
          </p:nvPr>
        </p:nvSpPr>
        <p:spPr/>
        <p:txBody>
          <a:bodyPr rtlCol="0">
            <a:normAutofit/>
          </a:bodyPr>
          <a:lstStyle/>
          <a:p>
            <a:pPr rtl="0"/>
            <a:r>
              <a:rPr lang="fr-FR" dirty="0"/>
              <a:t>Programmation informatique</a:t>
            </a:r>
          </a:p>
          <a:p>
            <a:pPr rtl="0"/>
            <a:r>
              <a:rPr lang="fr-FR" dirty="0"/>
              <a:t>Internet&amp;Co, langages Web</a:t>
            </a:r>
          </a:p>
          <a:p>
            <a:pPr rtl="0"/>
            <a:r>
              <a:rPr lang="fr-FR" dirty="0"/>
              <a:t>Bases de données (rappel)</a:t>
            </a:r>
          </a:p>
          <a:p>
            <a:pPr rtl="0"/>
            <a:r>
              <a:rPr lang="fr-FR" dirty="0"/>
              <a:t>IA</a:t>
            </a:r>
          </a:p>
        </p:txBody>
      </p:sp>
      <p:pic>
        <p:nvPicPr>
          <p:cNvPr id="29" name="Espace réservé d’image 28" descr="Tableau de bord Digital Finance">
            <a:extLst>
              <a:ext uri="{FF2B5EF4-FFF2-40B4-BE49-F238E27FC236}">
                <a16:creationId xmlns:a16="http://schemas.microsoft.com/office/drawing/2014/main" id="{5924239E-C490-438F-B9C9-111D931D0846}"/>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40" b="40"/>
          <a:stretch/>
        </p:blipFill>
        <p:spPr/>
      </p:pic>
      <p:sp>
        <p:nvSpPr>
          <p:cNvPr id="23" name="Espace réservé du pied de page 22">
            <a:extLst>
              <a:ext uri="{FF2B5EF4-FFF2-40B4-BE49-F238E27FC236}">
                <a16:creationId xmlns:a16="http://schemas.microsoft.com/office/drawing/2014/main" id="{C50BB1C4-223C-42B9-AF6A-F40E305B1A0E}"/>
              </a:ext>
            </a:extLst>
          </p:cNvPr>
          <p:cNvSpPr>
            <a:spLocks noGrp="1"/>
          </p:cNvSpPr>
          <p:nvPr>
            <p:ph type="ftr" sz="quarter" idx="11"/>
          </p:nvPr>
        </p:nvSpPr>
        <p:spPr/>
        <p:txBody>
          <a:bodyPr rtlCol="0"/>
          <a:lstStyle/>
          <a:p>
            <a:pPr algn="l"/>
            <a:r>
              <a:rPr lang="fr-FR" dirty="0"/>
              <a:t>Développements, Web et base de données</a:t>
            </a:r>
          </a:p>
        </p:txBody>
      </p:sp>
      <p:sp>
        <p:nvSpPr>
          <p:cNvPr id="21" name="Espace réservé de la date 20">
            <a:extLst>
              <a:ext uri="{FF2B5EF4-FFF2-40B4-BE49-F238E27FC236}">
                <a16:creationId xmlns:a16="http://schemas.microsoft.com/office/drawing/2014/main" id="{9DE3C7A9-21F2-4569-A617-6303685EAA30}"/>
              </a:ext>
            </a:extLst>
          </p:cNvPr>
          <p:cNvSpPr>
            <a:spLocks noGrp="1"/>
          </p:cNvSpPr>
          <p:nvPr>
            <p:ph type="dt" sz="half" idx="10"/>
          </p:nvPr>
        </p:nvSpPr>
        <p:spPr/>
        <p:txBody>
          <a:bodyPr rtlCol="0"/>
          <a:lstStyle/>
          <a:p>
            <a:pPr rtl="0"/>
            <a:r>
              <a:rPr lang="fr-FR" dirty="0"/>
              <a:t>2024</a:t>
            </a:r>
          </a:p>
        </p:txBody>
      </p:sp>
      <p:sp>
        <p:nvSpPr>
          <p:cNvPr id="24" name="Espace réservé du numéro de diapositive 23">
            <a:extLst>
              <a:ext uri="{FF2B5EF4-FFF2-40B4-BE49-F238E27FC236}">
                <a16:creationId xmlns:a16="http://schemas.microsoft.com/office/drawing/2014/main" id="{29B547D4-09F9-49AB-B5C7-2EDDB233C78D}"/>
              </a:ext>
            </a:extLst>
          </p:cNvPr>
          <p:cNvSpPr>
            <a:spLocks noGrp="1"/>
          </p:cNvSpPr>
          <p:nvPr>
            <p:ph type="sldNum" sz="quarter" idx="12"/>
          </p:nvPr>
        </p:nvSpPr>
        <p:spPr/>
        <p:txBody>
          <a:bodyPr rtlCol="0"/>
          <a:lstStyle/>
          <a:p>
            <a:pPr rtl="0"/>
            <a:fld id="{FAEF9944-A4F6-4C59-AEBD-678D6480B8EA}" type="slidenum">
              <a:rPr lang="fr-FR" smtClean="0"/>
              <a:pPr rtl="0"/>
              <a:t>3</a:t>
            </a:fld>
            <a:endParaRPr lang="fr-FR" dirty="0"/>
          </a:p>
        </p:txBody>
      </p:sp>
    </p:spTree>
    <p:extLst>
      <p:ext uri="{BB962C8B-B14F-4D97-AF65-F5344CB8AC3E}">
        <p14:creationId xmlns:p14="http://schemas.microsoft.com/office/powerpoint/2010/main" val="33182995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Internet</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Quelques acteurs « internet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Les </a:t>
            </a:r>
            <a:r>
              <a:rPr lang="fr-FR" b="1" dirty="0"/>
              <a:t>fournisseurs d’accès Internet</a:t>
            </a:r>
            <a:r>
              <a:rPr lang="fr-FR" dirty="0"/>
              <a:t>: Orange, Free, etc. La porte d’entrée</a:t>
            </a:r>
          </a:p>
          <a:p>
            <a:pPr fontAlgn="base"/>
            <a:r>
              <a:rPr lang="fr-FR" dirty="0"/>
              <a:t>Les </a:t>
            </a:r>
            <a:r>
              <a:rPr lang="fr-FR" b="1" dirty="0"/>
              <a:t>fournisseurs de contenus et de services</a:t>
            </a:r>
            <a:r>
              <a:rPr lang="fr-FR" dirty="0"/>
              <a:t>, (GAFAM, sites d’actualités, moteurs de recherche, OpenDATA, etc)</a:t>
            </a:r>
          </a:p>
          <a:p>
            <a:pPr fontAlgn="base"/>
            <a:r>
              <a:rPr lang="fr-FR" dirty="0"/>
              <a:t>Des </a:t>
            </a:r>
            <a:r>
              <a:rPr lang="fr-FR" b="1" dirty="0"/>
              <a:t>CDN</a:t>
            </a:r>
            <a:r>
              <a:rPr lang="fr-FR" dirty="0"/>
              <a:t> (Content Delivery Network) : mise à disposition du contenus avec des optimisations selon la provenance du demandeur</a:t>
            </a:r>
          </a:p>
          <a:p>
            <a:pPr fontAlgn="base"/>
            <a:r>
              <a:rPr lang="fr-FR" dirty="0"/>
              <a:t>Des opérateurs de transit IP (permettre de faire le lien entre les différents acteurs, pays, etc).</a:t>
            </a:r>
          </a:p>
          <a:p>
            <a:pPr marL="0" indent="0">
              <a:buNone/>
            </a:pPr>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 Backbone » ou Dorsale Internet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a:xfrm>
            <a:off x="6095999" y="2422380"/>
            <a:ext cx="4727735" cy="3432320"/>
          </a:xfrm>
        </p:spPr>
        <p:txBody>
          <a:bodyPr rtlCol="0">
            <a:noAutofit/>
          </a:bodyPr>
          <a:lstStyle/>
          <a:p>
            <a:r>
              <a:rPr lang="fr-FR" dirty="0"/>
              <a:t>Au départ: le réseau Internet est organisé autour d’une dorsale: ARPANET</a:t>
            </a:r>
          </a:p>
          <a:p>
            <a:r>
              <a:rPr lang="fr-FR" dirty="0">
                <a:hlinkClick r:id="rId4" tooltip="1989">
                  <a:extLst>
                    <a:ext uri="{A12FA001-AC4F-418D-AE19-62706E023703}">
                      <ahyp:hlinkClr xmlns:ahyp="http://schemas.microsoft.com/office/drawing/2018/hyperlinkcolor" val="tx"/>
                    </a:ext>
                  </a:extLst>
                </a:hlinkClick>
              </a:rPr>
              <a:t>1989</a:t>
            </a:r>
            <a:r>
              <a:rPr lang="fr-FR" dirty="0"/>
              <a:t>: d’autres dorsales arrivent: NSFNet,  </a:t>
            </a:r>
            <a:r>
              <a:rPr lang="fr-FR" dirty="0">
                <a:hlinkClick r:id="rId5" tooltip="MILNET (page inexistante)">
                  <a:extLst>
                    <a:ext uri="{A12FA001-AC4F-418D-AE19-62706E023703}">
                      <ahyp:hlinkClr xmlns:ahyp="http://schemas.microsoft.com/office/drawing/2018/hyperlinkcolor" val="tx"/>
                    </a:ext>
                  </a:extLst>
                </a:hlinkClick>
              </a:rPr>
              <a:t>MILNET</a:t>
            </a:r>
            <a:r>
              <a:rPr lang="fr-FR" dirty="0"/>
              <a:t> de l'</a:t>
            </a:r>
            <a:r>
              <a:rPr lang="fr-FR" dirty="0">
                <a:hlinkClick r:id="rId6" tooltip="Armée américaine">
                  <a:extLst>
                    <a:ext uri="{A12FA001-AC4F-418D-AE19-62706E023703}">
                      <ahyp:hlinkClr xmlns:ahyp="http://schemas.microsoft.com/office/drawing/2018/hyperlinkcolor" val="tx"/>
                    </a:ext>
                  </a:extLst>
                </a:hlinkClick>
              </a:rPr>
              <a:t>armée américaine</a:t>
            </a:r>
            <a:endParaRPr lang="fr-FR" dirty="0"/>
          </a:p>
          <a:p>
            <a:r>
              <a:rPr lang="fr-FR" dirty="0"/>
              <a:t>Rapidement: la centralisation du </a:t>
            </a:r>
            <a:r>
              <a:rPr lang="fr-FR" dirty="0">
                <a:hlinkClick r:id="rId7" tooltip="Routage">
                  <a:extLst>
                    <a:ext uri="{A12FA001-AC4F-418D-AE19-62706E023703}">
                      <ahyp:hlinkClr xmlns:ahyp="http://schemas.microsoft.com/office/drawing/2018/hyperlinkcolor" val="tx"/>
                    </a:ext>
                  </a:extLst>
                </a:hlinkClick>
              </a:rPr>
              <a:t>routage</a:t>
            </a:r>
            <a:r>
              <a:rPr lang="fr-FR" dirty="0"/>
              <a:t> devient obsolète. </a:t>
            </a:r>
          </a:p>
          <a:p>
            <a:r>
              <a:rPr lang="fr-FR" dirty="0"/>
              <a:t>Depuis </a:t>
            </a:r>
            <a:r>
              <a:rPr lang="fr-FR" dirty="0">
                <a:hlinkClick r:id="rId8" tooltip="1995">
                  <a:extLst>
                    <a:ext uri="{A12FA001-AC4F-418D-AE19-62706E023703}">
                      <ahyp:hlinkClr xmlns:ahyp="http://schemas.microsoft.com/office/drawing/2018/hyperlinkcolor" val="tx"/>
                    </a:ext>
                  </a:extLst>
                </a:hlinkClick>
              </a:rPr>
              <a:t>1995</a:t>
            </a:r>
            <a:r>
              <a:rPr lang="fr-FR" dirty="0"/>
              <a:t>, Internet repose entièrement sur des réseaux appartenant à des entreprises de services Internet.</a:t>
            </a:r>
          </a:p>
          <a:p>
            <a:r>
              <a:rPr lang="fr-FR" dirty="0"/>
              <a:t>« l'Internet backbone » n’a plus de sens à date: aucun réseau n'est officiellement au cœur d'Internet.</a:t>
            </a:r>
          </a:p>
          <a:p>
            <a:pPr marL="0" indent="0">
              <a:buNone/>
            </a:pPr>
            <a:endParaRPr lang="fr-FR" dirty="0"/>
          </a:p>
        </p:txBody>
      </p:sp>
    </p:spTree>
    <p:extLst>
      <p:ext uri="{BB962C8B-B14F-4D97-AF65-F5344CB8AC3E}">
        <p14:creationId xmlns:p14="http://schemas.microsoft.com/office/powerpoint/2010/main" val="27390275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Internet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11" name="Image 10">
            <a:extLst>
              <a:ext uri="{FF2B5EF4-FFF2-40B4-BE49-F238E27FC236}">
                <a16:creationId xmlns:a16="http://schemas.microsoft.com/office/drawing/2014/main" id="{D1DAE3F8-79E6-684C-8DB2-C4B6F265629A}"/>
              </a:ext>
            </a:extLst>
          </p:cNvPr>
          <p:cNvPicPr>
            <a:picLocks noChangeAspect="1"/>
          </p:cNvPicPr>
          <p:nvPr/>
        </p:nvPicPr>
        <p:blipFill>
          <a:blip r:embed="rId4"/>
          <a:stretch>
            <a:fillRect/>
          </a:stretch>
        </p:blipFill>
        <p:spPr>
          <a:xfrm>
            <a:off x="4897033" y="1981200"/>
            <a:ext cx="6456131" cy="3973968"/>
          </a:xfrm>
          <a:prstGeom prst="rect">
            <a:avLst/>
          </a:prstGeom>
        </p:spPr>
      </p:pic>
      <p:pic>
        <p:nvPicPr>
          <p:cNvPr id="9" name="Image 8">
            <a:extLst>
              <a:ext uri="{FF2B5EF4-FFF2-40B4-BE49-F238E27FC236}">
                <a16:creationId xmlns:a16="http://schemas.microsoft.com/office/drawing/2014/main" id="{573FE663-F9B0-B64D-97AD-BD0241AFF3D8}"/>
              </a:ext>
            </a:extLst>
          </p:cNvPr>
          <p:cNvPicPr>
            <a:picLocks noChangeAspect="1"/>
          </p:cNvPicPr>
          <p:nvPr/>
        </p:nvPicPr>
        <p:blipFill>
          <a:blip r:embed="rId5"/>
          <a:stretch>
            <a:fillRect/>
          </a:stretch>
        </p:blipFill>
        <p:spPr>
          <a:xfrm>
            <a:off x="142603" y="1524000"/>
            <a:ext cx="3924300" cy="2717800"/>
          </a:xfrm>
          <a:prstGeom prst="rect">
            <a:avLst/>
          </a:prstGeom>
        </p:spPr>
      </p:pic>
      <p:cxnSp>
        <p:nvCxnSpPr>
          <p:cNvPr id="13" name="Connecteur droit avec flèche 12">
            <a:extLst>
              <a:ext uri="{FF2B5EF4-FFF2-40B4-BE49-F238E27FC236}">
                <a16:creationId xmlns:a16="http://schemas.microsoft.com/office/drawing/2014/main" id="{F1F2606B-4736-7242-8EE5-AC8CCB079A4C}"/>
              </a:ext>
            </a:extLst>
          </p:cNvPr>
          <p:cNvCxnSpPr/>
          <p:nvPr/>
        </p:nvCxnSpPr>
        <p:spPr>
          <a:xfrm>
            <a:off x="2959100" y="3124200"/>
            <a:ext cx="1828800" cy="609600"/>
          </a:xfrm>
          <a:prstGeom prst="straightConnector1">
            <a:avLst/>
          </a:prstGeom>
          <a:ln w="1238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4952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DNS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Vous avez dit DNS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Signifie « </a:t>
            </a:r>
            <a:r>
              <a:rPr lang="fr-FR" b="1" dirty="0"/>
              <a:t>Domain Name System </a:t>
            </a:r>
            <a:r>
              <a:rPr lang="fr-FR" dirty="0"/>
              <a:t>» ou système de nom de domaine</a:t>
            </a:r>
          </a:p>
          <a:p>
            <a:pPr fontAlgn="base"/>
            <a:r>
              <a:rPr lang="fr-FR" dirty="0"/>
              <a:t>Principe: l’exemple du téléphone ! Vous souhaitez appeler quelqu’un dont vous ne connaissez pas le n° de téléphone ?</a:t>
            </a:r>
          </a:p>
          <a:p>
            <a:pPr marL="0" indent="0" fontAlgn="base">
              <a:buNone/>
            </a:pPr>
            <a:r>
              <a:rPr lang="fr-FR" dirty="0"/>
              <a:t>	Que faites-vous ?…. vous utilisez un annuaire !</a:t>
            </a:r>
          </a:p>
          <a:p>
            <a:pPr marL="0" indent="0" fontAlgn="base">
              <a:buNone/>
            </a:pPr>
            <a:r>
              <a:rPr lang="fr-FR" dirty="0"/>
              <a:t>	Un </a:t>
            </a:r>
            <a:r>
              <a:rPr lang="fr-FR" b="1" dirty="0"/>
              <a:t>serveur DNS est un annuaire pour ordinateur</a:t>
            </a:r>
            <a:r>
              <a:rPr lang="fr-FR" dirty="0"/>
              <a:t>. </a:t>
            </a:r>
            <a:br>
              <a:rPr lang="fr-FR" dirty="0"/>
            </a:br>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Définition</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pPr fontAlgn="base"/>
            <a:r>
              <a:rPr lang="fr-FR" dirty="0"/>
              <a:t>Le serveur DNS permet la relation entre le nom d’ordinateur et l’adresse IP. </a:t>
            </a:r>
            <a:r>
              <a:rPr lang="fr-FR" i="1" dirty="0"/>
              <a:t>(ramené au téléphone, on obtient : nom de l’abonné et n°)</a:t>
            </a:r>
          </a:p>
          <a:p>
            <a:pPr marL="0" indent="0">
              <a:buNone/>
            </a:pPr>
            <a:endParaRPr lang="fr-FR" dirty="0"/>
          </a:p>
        </p:txBody>
      </p:sp>
    </p:spTree>
    <p:extLst>
      <p:ext uri="{BB962C8B-B14F-4D97-AF65-F5344CB8AC3E}">
        <p14:creationId xmlns:p14="http://schemas.microsoft.com/office/powerpoint/2010/main" val="29473509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DNS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Par l’exemple: aller sur www.google.fr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a:extLst>
              <a:ext uri="{FF2B5EF4-FFF2-40B4-BE49-F238E27FC236}">
                <a16:creationId xmlns:a16="http://schemas.microsoft.com/office/drawing/2014/main" id="{4E86024E-10AF-0E40-AFF8-B4C9B26E6B50}"/>
              </a:ext>
            </a:extLst>
          </p:cNvPr>
          <p:cNvPicPr>
            <a:picLocks noChangeAspect="1"/>
          </p:cNvPicPr>
          <p:nvPr/>
        </p:nvPicPr>
        <p:blipFill>
          <a:blip r:embed="rId4"/>
          <a:stretch>
            <a:fillRect/>
          </a:stretch>
        </p:blipFill>
        <p:spPr>
          <a:xfrm>
            <a:off x="5373620" y="1834005"/>
            <a:ext cx="5130801" cy="4230096"/>
          </a:xfrm>
          <a:prstGeom prst="rect">
            <a:avLst/>
          </a:prstGeom>
        </p:spPr>
      </p:pic>
    </p:spTree>
    <p:extLst>
      <p:ext uri="{BB962C8B-B14F-4D97-AF65-F5344CB8AC3E}">
        <p14:creationId xmlns:p14="http://schemas.microsoft.com/office/powerpoint/2010/main" val="41915426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DNS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Plus complexe car en « cascade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de.wikipedia.org(.), c’est dans l’ordre :</a:t>
            </a:r>
          </a:p>
          <a:p>
            <a:pPr marL="745236" lvl="1" indent="-342900" fontAlgn="base">
              <a:buFont typeface="+mj-lt"/>
              <a:buAutoNum type="arabicPeriod"/>
            </a:pPr>
            <a:r>
              <a:rPr lang="fr-FR" sz="1600" dirty="0"/>
              <a:t>« . »: serveur racine DNS renvoie vers serveur « org »</a:t>
            </a:r>
          </a:p>
          <a:p>
            <a:pPr marL="745236" lvl="1" indent="-342900" fontAlgn="base">
              <a:buFont typeface="+mj-lt"/>
              <a:buAutoNum type="arabicPeriod"/>
            </a:pPr>
            <a:r>
              <a:rPr lang="fr-FR" sz="1600" dirty="0"/>
              <a:t>« org » vers « wikipedia »</a:t>
            </a:r>
          </a:p>
          <a:p>
            <a:pPr marL="745236" lvl="1" indent="-342900" fontAlgn="base">
              <a:buFont typeface="+mj-lt"/>
              <a:buAutoNum type="arabicPeriod"/>
            </a:pPr>
            <a:r>
              <a:rPr lang="fr-FR" sz="1600" dirty="0"/>
              <a:t>« wikipedia » vers « de »</a:t>
            </a:r>
          </a:p>
          <a:p>
            <a:pPr marL="745236" lvl="1" indent="-342900" fontAlgn="base">
              <a:buFont typeface="+mj-lt"/>
              <a:buAutoNum type="arabicPeriod"/>
            </a:pPr>
            <a:r>
              <a:rPr lang="fr-FR" sz="1600" dirty="0"/>
              <a:t>« de »: vous  êtes arrivé !</a:t>
            </a:r>
          </a:p>
          <a:p>
            <a:pPr fontAlgn="base"/>
            <a:r>
              <a:rPr lang="fr-FR" dirty="0"/>
              <a:t>Serveurs racine, le premier « . » sont gérés par 12 organisations dans le monde</a:t>
            </a:r>
            <a:endParaRPr lang="fr-FR" b="1" dirty="0"/>
          </a:p>
          <a:p>
            <a:pPr marL="0" indent="0">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12" name="Image 11">
            <a:extLst>
              <a:ext uri="{FF2B5EF4-FFF2-40B4-BE49-F238E27FC236}">
                <a16:creationId xmlns:a16="http://schemas.microsoft.com/office/drawing/2014/main" id="{4C3C393D-54FA-D548-81C5-F68201B9E17B}"/>
              </a:ext>
            </a:extLst>
          </p:cNvPr>
          <p:cNvPicPr>
            <a:picLocks noChangeAspect="1"/>
          </p:cNvPicPr>
          <p:nvPr/>
        </p:nvPicPr>
        <p:blipFill>
          <a:blip r:embed="rId4"/>
          <a:stretch>
            <a:fillRect/>
          </a:stretch>
        </p:blipFill>
        <p:spPr>
          <a:xfrm>
            <a:off x="5849991" y="2117621"/>
            <a:ext cx="5209150" cy="2794492"/>
          </a:xfrm>
          <a:prstGeom prst="rect">
            <a:avLst/>
          </a:prstGeom>
        </p:spPr>
      </p:pic>
      <p:pic>
        <p:nvPicPr>
          <p:cNvPr id="18" name="Image 17" descr="Une image contenant texte, ordinateur, moniteur, intérieur&#10;&#10;Description générée automatiquement">
            <a:extLst>
              <a:ext uri="{FF2B5EF4-FFF2-40B4-BE49-F238E27FC236}">
                <a16:creationId xmlns:a16="http://schemas.microsoft.com/office/drawing/2014/main" id="{D70EF3AB-D058-414E-95A6-DDFF53212778}"/>
              </a:ext>
            </a:extLst>
          </p:cNvPr>
          <p:cNvPicPr>
            <a:picLocks noChangeAspect="1"/>
          </p:cNvPicPr>
          <p:nvPr/>
        </p:nvPicPr>
        <p:blipFill>
          <a:blip r:embed="rId5"/>
          <a:stretch>
            <a:fillRect/>
          </a:stretch>
        </p:blipFill>
        <p:spPr>
          <a:xfrm>
            <a:off x="7282806" y="4606766"/>
            <a:ext cx="2064394" cy="1269294"/>
          </a:xfrm>
          <a:prstGeom prst="rect">
            <a:avLst/>
          </a:prstGeom>
        </p:spPr>
      </p:pic>
      <p:cxnSp>
        <p:nvCxnSpPr>
          <p:cNvPr id="19" name="Connecteur droit avec flèche 18">
            <a:extLst>
              <a:ext uri="{FF2B5EF4-FFF2-40B4-BE49-F238E27FC236}">
                <a16:creationId xmlns:a16="http://schemas.microsoft.com/office/drawing/2014/main" id="{87FE46E3-7BBA-984C-9BC4-D5CA945806D7}"/>
              </a:ext>
            </a:extLst>
          </p:cNvPr>
          <p:cNvCxnSpPr/>
          <p:nvPr/>
        </p:nvCxnSpPr>
        <p:spPr>
          <a:xfrm>
            <a:off x="5676900" y="2198167"/>
            <a:ext cx="0" cy="2379820"/>
          </a:xfrm>
          <a:prstGeom prst="straightConnector1">
            <a:avLst/>
          </a:prstGeom>
          <a:ln w="539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36699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DNS</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a:xfrm>
            <a:off x="645885" y="1799136"/>
            <a:ext cx="4727735" cy="465155"/>
          </a:xfrm>
        </p:spPr>
        <p:txBody>
          <a:bodyPr rtlCol="0">
            <a:noAutofit/>
          </a:bodyPr>
          <a:lstStyle/>
          <a:p>
            <a:pPr rtl="0"/>
            <a:r>
              <a:rPr lang="fr-FR" dirty="0"/>
              <a:t>Cybersécurité</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a:xfrm>
            <a:off x="645885" y="2447780"/>
            <a:ext cx="4727735" cy="3029446"/>
          </a:xfrm>
        </p:spPr>
        <p:txBody>
          <a:bodyPr rtlCol="0">
            <a:noAutofit/>
          </a:bodyPr>
          <a:lstStyle/>
          <a:p>
            <a:pPr fontAlgn="base"/>
            <a:r>
              <a:rPr lang="fr-FR" dirty="0"/>
              <a:t>DNS: nœuds très sensibles sur Internet, surtout les « racines » au début de tout ! </a:t>
            </a:r>
          </a:p>
          <a:p>
            <a:pPr fontAlgn="base"/>
            <a:r>
              <a:rPr lang="fr-FR" dirty="0"/>
              <a:t>Pourquoi: exemple concret : prenons un faux annuaire (piraté): vous appelez votre banque via cet annuaire… mais vous tombez sur des pirates , et vous ne le savez pas !</a:t>
            </a:r>
          </a:p>
          <a:p>
            <a:pPr fontAlgn="base"/>
            <a:r>
              <a:rPr lang="fr-FR" dirty="0"/>
              <a:t>Le DNS avec l’annuaire AD) sont le « Saint Graal » des pirates</a:t>
            </a:r>
          </a:p>
          <a:p>
            <a:pPr fontAlgn="base"/>
            <a:r>
              <a:rPr lang="fr-FR" dirty="0"/>
              <a:t>Sur le WEB, le HTTPS permet de palier en partie à cela (correspond entre autre à une empreinte pour chaque site garantissant que vous êtes au bon endroit !)</a:t>
            </a:r>
          </a:p>
          <a:p>
            <a:endParaRPr lang="fr-FR" dirty="0"/>
          </a:p>
        </p:txBody>
      </p:sp>
      <p:sp>
        <p:nvSpPr>
          <p:cNvPr id="18" name="Espace réservé du contenu 9">
            <a:extLst>
              <a:ext uri="{FF2B5EF4-FFF2-40B4-BE49-F238E27FC236}">
                <a16:creationId xmlns:a16="http://schemas.microsoft.com/office/drawing/2014/main" id="{904F967F-F968-E544-8BA2-F916D31790B7}"/>
              </a:ext>
            </a:extLst>
          </p:cNvPr>
          <p:cNvSpPr txBox="1">
            <a:spLocks/>
          </p:cNvSpPr>
          <p:nvPr/>
        </p:nvSpPr>
        <p:spPr>
          <a:xfrm>
            <a:off x="5841466" y="1799135"/>
            <a:ext cx="4727735" cy="46515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Bonne blague</a:t>
            </a:r>
          </a:p>
        </p:txBody>
      </p:sp>
      <p:sp>
        <p:nvSpPr>
          <p:cNvPr id="19" name="Espace réservé du contenu 5">
            <a:extLst>
              <a:ext uri="{FF2B5EF4-FFF2-40B4-BE49-F238E27FC236}">
                <a16:creationId xmlns:a16="http://schemas.microsoft.com/office/drawing/2014/main" id="{358C85E2-633E-EA4B-9510-E6CB3D8BB99D}"/>
              </a:ext>
            </a:extLst>
          </p:cNvPr>
          <p:cNvSpPr txBox="1">
            <a:spLocks/>
          </p:cNvSpPr>
          <p:nvPr/>
        </p:nvSpPr>
        <p:spPr>
          <a:xfrm>
            <a:off x="5841467" y="2273671"/>
            <a:ext cx="4727735" cy="3029446"/>
          </a:xfrm>
          <a:prstGeom prst="rect">
            <a:avLst/>
          </a:prstGeom>
        </p:spPr>
        <p:txBody>
          <a:bodyPr vert="horz" lIns="91440" tIns="45720" rIns="91440" bIns="45720" rtlCol="0" anchor="t">
            <a:noAutofit/>
          </a:bodyPr>
          <a:lstStyle>
            <a:lvl1pPr marL="283464" indent="-283464" algn="l" defTabSz="914400" rtl="0" eaLnBrk="1" latinLnBrk="0" hangingPunct="1">
              <a:lnSpc>
                <a:spcPct val="90000"/>
              </a:lnSpc>
              <a:spcBef>
                <a:spcPts val="1000"/>
              </a:spcBef>
              <a:buFont typeface="Arial" panose="020B0604020202020204" pitchFamily="34" charset="0"/>
              <a:buChar char="•"/>
              <a:defRPr sz="1600" b="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fr-FR" dirty="0"/>
              <a:t>Changer (si possible !) le fichier hosts </a:t>
            </a:r>
          </a:p>
          <a:p>
            <a:pPr fontAlgn="base"/>
            <a:r>
              <a:rPr lang="fr-FR" dirty="0"/>
              <a:t>Sous Windows: </a:t>
            </a:r>
            <a:r>
              <a:rPr lang="fr-FR" b="1" dirty="0"/>
              <a:t>C:</a:t>
            </a:r>
            <a:r>
              <a:rPr lang="fr-FR" dirty="0"/>
              <a:t>, </a:t>
            </a:r>
            <a:r>
              <a:rPr lang="fr-FR" b="1" dirty="0"/>
              <a:t>Windows,</a:t>
            </a:r>
            <a:r>
              <a:rPr lang="fr-FR" dirty="0"/>
              <a:t> </a:t>
            </a:r>
            <a:r>
              <a:rPr lang="fr-FR" b="1" dirty="0"/>
              <a:t>System32,</a:t>
            </a:r>
            <a:r>
              <a:rPr lang="fr-FR" dirty="0"/>
              <a:t> </a:t>
            </a:r>
            <a:r>
              <a:rPr lang="fr-FR" b="1" dirty="0"/>
              <a:t>drivers</a:t>
            </a:r>
            <a:r>
              <a:rPr lang="fr-FR" dirty="0"/>
              <a:t> et enfin </a:t>
            </a:r>
            <a:r>
              <a:rPr lang="fr-FR" b="1" dirty="0"/>
              <a:t>etc</a:t>
            </a:r>
            <a:endParaRPr lang="fr-FR" dirty="0"/>
          </a:p>
          <a:p>
            <a:r>
              <a:rPr lang="fr-FR" dirty="0"/>
              <a:t>Permettre de forcer l’IP associée à un DNS !</a:t>
            </a:r>
          </a:p>
        </p:txBody>
      </p:sp>
      <p:pic>
        <p:nvPicPr>
          <p:cNvPr id="12" name="Image 11" descr="Une image contenant texte&#10;&#10;Description générée automatiquement">
            <a:extLst>
              <a:ext uri="{FF2B5EF4-FFF2-40B4-BE49-F238E27FC236}">
                <a16:creationId xmlns:a16="http://schemas.microsoft.com/office/drawing/2014/main" id="{7415573E-114D-4342-820D-3C7A134998AC}"/>
              </a:ext>
            </a:extLst>
          </p:cNvPr>
          <p:cNvPicPr>
            <a:picLocks noChangeAspect="1"/>
          </p:cNvPicPr>
          <p:nvPr/>
        </p:nvPicPr>
        <p:blipFill>
          <a:blip r:embed="rId4"/>
          <a:stretch>
            <a:fillRect/>
          </a:stretch>
        </p:blipFill>
        <p:spPr>
          <a:xfrm>
            <a:off x="5537777" y="3553569"/>
            <a:ext cx="3411972" cy="2581682"/>
          </a:xfrm>
          <a:prstGeom prst="rect">
            <a:avLst/>
          </a:prstGeom>
        </p:spPr>
      </p:pic>
      <p:pic>
        <p:nvPicPr>
          <p:cNvPr id="5" name="Image 4">
            <a:extLst>
              <a:ext uri="{FF2B5EF4-FFF2-40B4-BE49-F238E27FC236}">
                <a16:creationId xmlns:a16="http://schemas.microsoft.com/office/drawing/2014/main" id="{F8923D93-42EA-254B-8DF9-8070E028CD79}"/>
              </a:ext>
            </a:extLst>
          </p:cNvPr>
          <p:cNvPicPr>
            <a:picLocks noChangeAspect="1"/>
          </p:cNvPicPr>
          <p:nvPr/>
        </p:nvPicPr>
        <p:blipFill>
          <a:blip r:embed="rId5"/>
          <a:stretch>
            <a:fillRect/>
          </a:stretch>
        </p:blipFill>
        <p:spPr>
          <a:xfrm>
            <a:off x="8785593" y="3723870"/>
            <a:ext cx="2667410" cy="2063675"/>
          </a:xfrm>
          <a:prstGeom prst="rect">
            <a:avLst/>
          </a:prstGeom>
        </p:spPr>
      </p:pic>
    </p:spTree>
    <p:extLst>
      <p:ext uri="{BB962C8B-B14F-4D97-AF65-F5344CB8AC3E}">
        <p14:creationId xmlns:p14="http://schemas.microsoft.com/office/powerpoint/2010/main" val="35165916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Dark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Dark web</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Aussi appelé </a:t>
            </a:r>
            <a:r>
              <a:rPr lang="fr-FR" b="1" dirty="0"/>
              <a:t>web clandestin </a:t>
            </a:r>
            <a:r>
              <a:rPr lang="fr-FR" dirty="0"/>
              <a:t>ou encore </a:t>
            </a:r>
            <a:r>
              <a:rPr lang="fr-FR" b="1" dirty="0"/>
              <a:t>web caché</a:t>
            </a:r>
          </a:p>
          <a:p>
            <a:r>
              <a:rPr lang="fr-FR" dirty="0"/>
              <a:t>Ce sont des réseaux « superposés » qui utilisent l’Internet public</a:t>
            </a:r>
          </a:p>
          <a:p>
            <a:r>
              <a:rPr lang="fr-FR" dirty="0"/>
              <a:t>Réseaux seulement accessibles via des logiciels, des configurations ou des protocoles spécifiques</a:t>
            </a:r>
          </a:p>
          <a:p>
            <a:r>
              <a:rPr lang="fr-FR" dirty="0"/>
              <a:t>Le dark web forme une petite partie du </a:t>
            </a:r>
            <a:r>
              <a:rPr lang="fr-FR" dirty="0" err="1"/>
              <a:t>deep</a:t>
            </a:r>
            <a:r>
              <a:rPr lang="fr-FR" dirty="0"/>
              <a:t> web (ou web invisible, toile profonde), la partie d'Internet qui n'est pas indexée par les moteurs de recherche</a:t>
            </a:r>
          </a:p>
          <a:p>
            <a:r>
              <a:rPr lang="fr-FR" b="1" dirty="0"/>
              <a:t>Web invisible ou Deep Web: </a:t>
            </a:r>
            <a:r>
              <a:rPr lang="fr-FR" dirty="0"/>
              <a:t>environ 75% du trafic internet</a:t>
            </a:r>
          </a:p>
          <a:p>
            <a:pPr marL="0" indent="0">
              <a:buNone/>
            </a:pPr>
            <a:endParaRPr lang="fr-FR" dirty="0"/>
          </a:p>
          <a:p>
            <a:pPr marL="0" indent="0">
              <a:buNone/>
            </a:pPr>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Darknet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Nom donné aux réseaux qui hébergent le dark web: réseaux ami-à-ami, de pair à pair, ainsi que de grands réseaux populaires tels que </a:t>
            </a:r>
            <a:r>
              <a:rPr lang="fr-FR" b="1" dirty="0"/>
              <a:t>Freenet, I2P et Tor (The Onion Router)</a:t>
            </a:r>
          </a:p>
          <a:p>
            <a:pPr marL="0" indent="0">
              <a:buNone/>
            </a:pPr>
            <a:endParaRPr lang="fr-FR" dirty="0"/>
          </a:p>
          <a:p>
            <a:pPr marL="0" indent="0">
              <a:buNone/>
            </a:pPr>
            <a:endParaRPr lang="fr-FR" dirty="0"/>
          </a:p>
        </p:txBody>
      </p:sp>
    </p:spTree>
    <p:extLst>
      <p:ext uri="{BB962C8B-B14F-4D97-AF65-F5344CB8AC3E}">
        <p14:creationId xmlns:p14="http://schemas.microsoft.com/office/powerpoint/2010/main" val="42377625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Architecture d’échanges – Client / Serveur</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Définitions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Architecture </a:t>
            </a:r>
            <a:r>
              <a:rPr lang="fr-FR" b="1" dirty="0"/>
              <a:t>client/serveur: </a:t>
            </a:r>
            <a:r>
              <a:rPr lang="fr-FR" dirty="0"/>
              <a:t> désigne un mode de communication entre plusieurs ordinateurs d'un réseau </a:t>
            </a:r>
          </a:p>
          <a:p>
            <a:r>
              <a:rPr lang="fr-FR" dirty="0"/>
              <a:t>Deux profils se distinguent  le </a:t>
            </a:r>
            <a:r>
              <a:rPr lang="fr-FR" b="1" dirty="0"/>
              <a:t>poste client </a:t>
            </a:r>
            <a:r>
              <a:rPr lang="fr-FR" dirty="0"/>
              <a:t>et le </a:t>
            </a:r>
            <a:r>
              <a:rPr lang="fr-FR" b="1" dirty="0"/>
              <a:t>serveur</a:t>
            </a:r>
          </a:p>
          <a:p>
            <a:r>
              <a:rPr lang="fr-FR" dirty="0"/>
              <a:t>Chaque logiciel client peut envoyer des requêtes à un serveur qui envoie une réponse</a:t>
            </a:r>
          </a:p>
          <a:p>
            <a:r>
              <a:rPr lang="fr-FR" dirty="0"/>
              <a:t>Un serveur est souvent spécialisé: applications, fichiers, ou encore de messagerie électronique, etc</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Caractéristiques du serveur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Il est </a:t>
            </a:r>
            <a:r>
              <a:rPr lang="fr-FR" b="1" dirty="0"/>
              <a:t>passif</a:t>
            </a:r>
            <a:r>
              <a:rPr lang="fr-FR" dirty="0"/>
              <a:t> (i.e., ne travaille pas par défaut)</a:t>
            </a:r>
          </a:p>
          <a:p>
            <a:r>
              <a:rPr lang="fr-FR" dirty="0"/>
              <a:t>Il est </a:t>
            </a:r>
            <a:r>
              <a:rPr lang="fr-FR" b="1" dirty="0"/>
              <a:t>toujours à l'écoute</a:t>
            </a:r>
            <a:r>
              <a:rPr lang="fr-FR" dirty="0"/>
              <a:t>, prêt à répondre aux requêtes envoyées par des clients</a:t>
            </a:r>
          </a:p>
          <a:p>
            <a:r>
              <a:rPr lang="fr-FR" dirty="0"/>
              <a:t>Dès qu'une requête lui parvient, il la traite et envoie une réponse: il devient « actif »</a:t>
            </a:r>
          </a:p>
          <a:p>
            <a:endParaRPr lang="fr-FR" dirty="0"/>
          </a:p>
        </p:txBody>
      </p:sp>
    </p:spTree>
    <p:extLst>
      <p:ext uri="{BB962C8B-B14F-4D97-AF65-F5344CB8AC3E}">
        <p14:creationId xmlns:p14="http://schemas.microsoft.com/office/powerpoint/2010/main" val="11817079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Architecture d’échanges – Client / Serveur</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Caractéristiques d’un client</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Il est </a:t>
            </a:r>
            <a:r>
              <a:rPr lang="fr-FR" b="1" dirty="0"/>
              <a:t>actif</a:t>
            </a:r>
            <a:r>
              <a:rPr lang="fr-FR" dirty="0"/>
              <a:t> </a:t>
            </a:r>
          </a:p>
          <a:p>
            <a:r>
              <a:rPr lang="fr-FR" dirty="0"/>
              <a:t>Il envoie des requêtes au serveur</a:t>
            </a:r>
          </a:p>
          <a:p>
            <a:r>
              <a:rPr lang="fr-FR" dirty="0"/>
              <a:t>il attend et reçoit les réponses du serveur</a:t>
            </a:r>
          </a:p>
          <a:p>
            <a:pPr marL="0" indent="0">
              <a:buNone/>
            </a:pPr>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Règles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Le client et le serveur doivent utiliser le même protocole de communication: https, ftp, pop, smtp, etc</a:t>
            </a:r>
          </a:p>
          <a:p>
            <a:r>
              <a:rPr lang="fr-FR" dirty="0"/>
              <a:t>Un serveur est généralement capable de servir plusieurs clients simultanément</a:t>
            </a:r>
          </a:p>
          <a:p>
            <a:pPr marL="0" indent="0">
              <a:buNone/>
            </a:pPr>
            <a:r>
              <a:rPr lang="fr-FR" b="1" dirty="0"/>
              <a:t>A noter:</a:t>
            </a:r>
          </a:p>
          <a:p>
            <a:pPr marL="0" indent="0">
              <a:buNone/>
            </a:pPr>
            <a:r>
              <a:rPr lang="fr-FR" dirty="0"/>
              <a:t>D’autres types d’architectures réseau existent: le poste à poste (ou peer-to-peer ), dans lequel chaque ordinateur ou logiciel est à la fois client et serveur, le distribué (tout le monde participe au même niveau), etc.</a:t>
            </a:r>
          </a:p>
          <a:p>
            <a:endParaRPr lang="fr-FR" dirty="0"/>
          </a:p>
        </p:txBody>
      </p:sp>
    </p:spTree>
    <p:extLst>
      <p:ext uri="{BB962C8B-B14F-4D97-AF65-F5344CB8AC3E}">
        <p14:creationId xmlns:p14="http://schemas.microsoft.com/office/powerpoint/2010/main" val="19180275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Architecture d’échanges – Client / Serveur</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Avantages (VS distribués)</a:t>
            </a:r>
          </a:p>
          <a:p>
            <a:pPr rtl="0"/>
            <a:endParaRPr lang="fr-FR" dirty="0"/>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Toutes les données sont </a:t>
            </a:r>
            <a:r>
              <a:rPr lang="fr-FR" b="1" dirty="0"/>
              <a:t>centralisées</a:t>
            </a:r>
            <a:r>
              <a:rPr lang="fr-FR" dirty="0"/>
              <a:t> sur un </a:t>
            </a:r>
            <a:r>
              <a:rPr lang="fr-FR" b="1" dirty="0"/>
              <a:t>seul serveur</a:t>
            </a:r>
            <a:r>
              <a:rPr lang="fr-FR" dirty="0"/>
              <a:t>: facilité des contrôles de sécurité, de la mise à jour des données et des logiciels</a:t>
            </a:r>
          </a:p>
          <a:p>
            <a:r>
              <a:rPr lang="fr-FR" dirty="0"/>
              <a:t>Les technologies supportant l'architecture client/serveur sont plus matures que les autres.</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r>
              <a:rPr lang="fr-FR" dirty="0"/>
              <a:t>Inconvénients (VS distribués)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39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Si trop de clients: surcharge et risque de déni de service (VS le réseau distribué dilue la charge)</a:t>
            </a:r>
          </a:p>
          <a:p>
            <a:r>
              <a:rPr lang="fr-FR" dirty="0"/>
              <a:t>Si le serveur n'est plus disponible (panne): plus aucun des clients ne marche (VS le réseau distribué continue à marcher, même si plusieurs participants quittent le réseau)</a:t>
            </a:r>
          </a:p>
          <a:p>
            <a:r>
              <a:rPr lang="fr-FR" dirty="0"/>
              <a:t>1 cible à attaquer ! </a:t>
            </a:r>
          </a:p>
          <a:p>
            <a:pPr marL="0" indent="0">
              <a:buNone/>
            </a:pPr>
            <a:endParaRPr lang="fr-FR" dirty="0"/>
          </a:p>
        </p:txBody>
      </p:sp>
    </p:spTree>
    <p:extLst>
      <p:ext uri="{BB962C8B-B14F-4D97-AF65-F5344CB8AC3E}">
        <p14:creationId xmlns:p14="http://schemas.microsoft.com/office/powerpoint/2010/main" val="1858711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3">
            <a:extLst>
              <a:ext uri="{FF2B5EF4-FFF2-40B4-BE49-F238E27FC236}">
                <a16:creationId xmlns:a16="http://schemas.microsoft.com/office/drawing/2014/main" id="{331CEB84-49DC-40A9-B2F0-D573658AE999}"/>
              </a:ext>
            </a:extLst>
          </p:cNvPr>
          <p:cNvSpPr>
            <a:spLocks noGrp="1"/>
          </p:cNvSpPr>
          <p:nvPr>
            <p:ph type="ctrTitle"/>
          </p:nvPr>
        </p:nvSpPr>
        <p:spPr/>
        <p:txBody>
          <a:bodyPr rtlCol="0"/>
          <a:lstStyle/>
          <a:p>
            <a:pPr rtl="0"/>
            <a:r>
              <a:rPr lang="fr-FR" dirty="0"/>
              <a:t>Programmation</a:t>
            </a:r>
          </a:p>
        </p:txBody>
      </p:sp>
      <p:sp>
        <p:nvSpPr>
          <p:cNvPr id="15" name="Sous-titre 14">
            <a:extLst>
              <a:ext uri="{FF2B5EF4-FFF2-40B4-BE49-F238E27FC236}">
                <a16:creationId xmlns:a16="http://schemas.microsoft.com/office/drawing/2014/main" id="{B7886DF7-FA3D-4AD1-AEC1-578EA3AC8C7D}"/>
              </a:ext>
            </a:extLst>
          </p:cNvPr>
          <p:cNvSpPr>
            <a:spLocks noGrp="1"/>
          </p:cNvSpPr>
          <p:nvPr>
            <p:ph type="subTitle" idx="1"/>
          </p:nvPr>
        </p:nvSpPr>
        <p:spPr/>
        <p:txBody>
          <a:bodyPr rtlCol="0">
            <a:normAutofit/>
          </a:bodyPr>
          <a:lstStyle/>
          <a:p>
            <a:pPr rtl="0"/>
            <a:r>
              <a:rPr lang="fr-FR" dirty="0"/>
              <a:t>Définitions</a:t>
            </a:r>
          </a:p>
          <a:p>
            <a:pPr rtl="0"/>
            <a:r>
              <a:rPr lang="fr-FR" dirty="0"/>
              <a:t>Python</a:t>
            </a:r>
          </a:p>
          <a:p>
            <a:pPr rtl="0"/>
            <a:r>
              <a:rPr lang="fr-FR" dirty="0"/>
              <a:t>Premier pas</a:t>
            </a:r>
          </a:p>
          <a:p>
            <a:pPr rtl="0"/>
            <a:r>
              <a:rPr lang="fr-FR" dirty="0"/>
              <a:t>Syntaxe</a:t>
            </a:r>
          </a:p>
          <a:p>
            <a:pPr rtl="0"/>
            <a:r>
              <a:rPr lang="fr-FR" dirty="0"/>
              <a:t>Structure et POO</a:t>
            </a:r>
          </a:p>
        </p:txBody>
      </p:sp>
      <p:pic>
        <p:nvPicPr>
          <p:cNvPr id="5" name="Espace réservé d’image 4" descr="Personnes au milieu d’une salle circulaire ">
            <a:extLst>
              <a:ext uri="{FF2B5EF4-FFF2-40B4-BE49-F238E27FC236}">
                <a16:creationId xmlns:a16="http://schemas.microsoft.com/office/drawing/2014/main" id="{0CEB905B-7FDD-4B1A-96BF-B5A081A25FC8}"/>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t="11" b="11"/>
          <a:stretch/>
        </p:blipFill>
        <p:spPr/>
      </p:pic>
    </p:spTree>
    <p:extLst>
      <p:ext uri="{BB962C8B-B14F-4D97-AF65-F5344CB8AC3E}">
        <p14:creationId xmlns:p14="http://schemas.microsoft.com/office/powerpoint/2010/main" val="27797926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Architecture d’échanges – Client / Serveur</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Exemples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Consultation de pages sur un site internet</a:t>
            </a:r>
            <a:r>
              <a:rPr lang="fr-FR" dirty="0"/>
              <a:t>:</a:t>
            </a:r>
          </a:p>
          <a:p>
            <a:pPr lvl="1"/>
            <a:r>
              <a:rPr lang="fr-FR" sz="1600" dirty="0"/>
              <a:t>un internaute connecté au réseau via son ordinateur et un navigateur web est le client</a:t>
            </a:r>
          </a:p>
          <a:p>
            <a:pPr lvl="1"/>
            <a:r>
              <a:rPr lang="fr-FR" sz="1600" dirty="0"/>
              <a:t>le serveur est constitué par le ou les ordinateurs contenant les applications qui délivrent les pages demandées</a:t>
            </a:r>
          </a:p>
          <a:p>
            <a:pPr marL="457200" lvl="1" indent="0">
              <a:buNone/>
            </a:pPr>
            <a:r>
              <a:rPr lang="fr-FR" sz="1600" dirty="0"/>
              <a:t>Dans ce cas, c'est le protocole de communication HTTP(S) qui est utilisé.</a:t>
            </a:r>
          </a:p>
          <a:p>
            <a:r>
              <a:rPr lang="fr-FR" dirty="0"/>
              <a:t>Les </a:t>
            </a:r>
            <a:r>
              <a:rPr lang="fr-FR" b="1" dirty="0"/>
              <a:t>courriels</a:t>
            </a:r>
            <a:r>
              <a:rPr lang="fr-FR" dirty="0"/>
              <a:t>:</a:t>
            </a:r>
          </a:p>
          <a:p>
            <a:pPr lvl="1"/>
            <a:r>
              <a:rPr lang="fr-FR" sz="1600" dirty="0"/>
              <a:t>sont envoyés et reçus par des clients</a:t>
            </a:r>
          </a:p>
          <a:p>
            <a:pPr lvl="1"/>
            <a:r>
              <a:rPr lang="fr-FR" sz="1600" dirty="0"/>
              <a:t>gérés par un serveur de messagerie</a:t>
            </a:r>
          </a:p>
          <a:p>
            <a:pPr marL="457200" lvl="1" indent="0">
              <a:buNone/>
            </a:pPr>
            <a:r>
              <a:rPr lang="fr-FR" sz="1600" dirty="0"/>
              <a:t>Les protocoles utilisés sont le SMTP, et le POP ou l'IMAP.</a:t>
            </a:r>
          </a:p>
          <a:p>
            <a:pPr marL="0" indent="0">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b="1" dirty="0"/>
              <a:t>La gestion d'une base de données</a:t>
            </a:r>
            <a:r>
              <a:rPr lang="fr-FR" dirty="0"/>
              <a:t>:</a:t>
            </a:r>
          </a:p>
          <a:p>
            <a:pPr lvl="1"/>
            <a:r>
              <a:rPr lang="fr-FR" sz="1600" dirty="0"/>
              <a:t>centralisée sur un serveur </a:t>
            </a:r>
          </a:p>
          <a:p>
            <a:pPr lvl="1"/>
            <a:r>
              <a:rPr lang="fr-FR" sz="1600" dirty="0"/>
              <a:t>Interrogeable à partir de plusieurs postes clients qui permettent de visualiser et saisir des données</a:t>
            </a:r>
          </a:p>
          <a:p>
            <a:endParaRPr lang="fr-FR" dirty="0"/>
          </a:p>
        </p:txBody>
      </p:sp>
    </p:spTree>
    <p:extLst>
      <p:ext uri="{BB962C8B-B14F-4D97-AF65-F5344CB8AC3E}">
        <p14:creationId xmlns:p14="http://schemas.microsoft.com/office/powerpoint/2010/main" val="5432063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Protocole HTTP</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Définition</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Signifie « Hypertext Transfer Protocol (traduction: protocole de transfert hypertexte) »</a:t>
            </a:r>
          </a:p>
          <a:p>
            <a:r>
              <a:rPr lang="fr-FR" dirty="0"/>
              <a:t>Définie la communication entre un </a:t>
            </a:r>
            <a:r>
              <a:rPr lang="fr-FR" b="1" dirty="0"/>
              <a:t>client</a:t>
            </a:r>
            <a:r>
              <a:rPr lang="fr-FR" dirty="0"/>
              <a:t> (exemple: navigateur) et un </a:t>
            </a:r>
            <a:r>
              <a:rPr lang="fr-FR" b="1" dirty="0"/>
              <a:t>serveur</a:t>
            </a:r>
            <a:r>
              <a:rPr lang="fr-FR" dirty="0"/>
              <a:t> sur le </a:t>
            </a:r>
            <a:r>
              <a:rPr lang="fr-FR" b="1" dirty="0"/>
              <a:t>World Wide Web </a:t>
            </a:r>
            <a:r>
              <a:rPr lang="fr-FR" dirty="0"/>
              <a:t>via </a:t>
            </a:r>
            <a:r>
              <a:rPr lang="fr-FR" b="1" dirty="0"/>
              <a:t>Internet</a:t>
            </a:r>
          </a:p>
          <a:p>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Rappels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Protocole inventé par Tim-Berner Lee au début des années 1990</a:t>
            </a:r>
          </a:p>
          <a:p>
            <a:r>
              <a:rPr lang="fr-FR" dirty="0"/>
              <a:t>Fonctionne sur le principe « requête-réponse »</a:t>
            </a:r>
          </a:p>
          <a:p>
            <a:r>
              <a:rPr lang="fr-FR" dirty="0"/>
              <a:t>Protocole orienté « fichier/document/page »</a:t>
            </a:r>
          </a:p>
          <a:p>
            <a:r>
              <a:rPr lang="fr-FR" dirty="0"/>
              <a:t>Utilise  des URL : adresse d'un site ou d'une page hypertexte sur Internet (ex. https://www.lerobert.com).</a:t>
            </a:r>
          </a:p>
          <a:p>
            <a:r>
              <a:rPr lang="fr-FR" dirty="0"/>
              <a:t>Origine :(sigle anglais de </a:t>
            </a:r>
            <a:r>
              <a:rPr lang="fr-FR" i="1" dirty="0"/>
              <a:t>uniform</a:t>
            </a:r>
            <a:r>
              <a:rPr lang="fr-FR" dirty="0"/>
              <a:t> [ou </a:t>
            </a:r>
            <a:r>
              <a:rPr lang="fr-FR" i="1" dirty="0"/>
              <a:t>universal</a:t>
            </a:r>
            <a:r>
              <a:rPr lang="fr-FR" dirty="0"/>
              <a:t>] </a:t>
            </a:r>
            <a:r>
              <a:rPr lang="fr-FR" i="1" dirty="0"/>
              <a:t>resource locator</a:t>
            </a:r>
            <a:r>
              <a:rPr lang="fr-FR" dirty="0"/>
              <a:t> « repère uniforme [ou universel] des ressources »)</a:t>
            </a:r>
          </a:p>
          <a:p>
            <a:endParaRPr lang="fr-FR" dirty="0"/>
          </a:p>
        </p:txBody>
      </p:sp>
    </p:spTree>
    <p:extLst>
      <p:ext uri="{BB962C8B-B14F-4D97-AF65-F5344CB8AC3E}">
        <p14:creationId xmlns:p14="http://schemas.microsoft.com/office/powerpoint/2010/main" val="28652721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Protocole HTTP</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Schéma</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Principe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L'ordinateur de l'internaute utilise le navigateur pour envoyer une requête à un serveur web</a:t>
            </a:r>
          </a:p>
          <a:p>
            <a:r>
              <a:rPr lang="fr-FR" dirty="0"/>
              <a:t>Cette requête demande un document (exemple: page HTML, image, fichier de style CSS, vidéo, etc) </a:t>
            </a:r>
          </a:p>
          <a:p>
            <a:r>
              <a:rPr lang="fr-FR" dirty="0"/>
              <a:t>Le serveur cherche les informations, effectue éventuellement des calculs</a:t>
            </a:r>
          </a:p>
          <a:p>
            <a:r>
              <a:rPr lang="fr-FR" dirty="0"/>
              <a:t>Le serveur envoie la réponse. Cette réponse contient </a:t>
            </a:r>
          </a:p>
          <a:p>
            <a:pPr lvl="1"/>
            <a:r>
              <a:rPr lang="fr-FR" sz="1600" dirty="0"/>
              <a:t>les entêtes. Exemple: la date de modification</a:t>
            </a:r>
          </a:p>
          <a:p>
            <a:pPr lvl="1"/>
            <a:r>
              <a:rPr lang="fr-FR" sz="1600" dirty="0"/>
              <a:t>du contenu, et « normalement » le contenu demandé/attendu</a:t>
            </a:r>
          </a:p>
        </p:txBody>
      </p:sp>
      <p:pic>
        <p:nvPicPr>
          <p:cNvPr id="6" name="Image 5">
            <a:extLst>
              <a:ext uri="{FF2B5EF4-FFF2-40B4-BE49-F238E27FC236}">
                <a16:creationId xmlns:a16="http://schemas.microsoft.com/office/drawing/2014/main" id="{CDF46EDE-3515-484D-9091-1B13A23204E2}"/>
              </a:ext>
            </a:extLst>
          </p:cNvPr>
          <p:cNvPicPr>
            <a:picLocks noChangeAspect="1"/>
          </p:cNvPicPr>
          <p:nvPr/>
        </p:nvPicPr>
        <p:blipFill>
          <a:blip r:embed="rId4"/>
          <a:stretch>
            <a:fillRect/>
          </a:stretch>
        </p:blipFill>
        <p:spPr>
          <a:xfrm>
            <a:off x="701402" y="2679700"/>
            <a:ext cx="4791559" cy="2133600"/>
          </a:xfrm>
          <a:prstGeom prst="rect">
            <a:avLst/>
          </a:prstGeom>
        </p:spPr>
      </p:pic>
    </p:spTree>
    <p:extLst>
      <p:ext uri="{BB962C8B-B14F-4D97-AF65-F5344CB8AC3E}">
        <p14:creationId xmlns:p14="http://schemas.microsoft.com/office/powerpoint/2010/main" val="443563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Protocole HTTP</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La requête: composition</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Une requête HTTP, c’est un ensemble de lignes de texte (contenant  des instructions) envoyé au serveur par le navigateur.</a:t>
            </a:r>
          </a:p>
          <a:p>
            <a:r>
              <a:rPr lang="fr-FR" b="1" dirty="0"/>
              <a:t>On décompose la requête en:</a:t>
            </a:r>
          </a:p>
          <a:p>
            <a:pPr lvl="1"/>
            <a:r>
              <a:rPr lang="fr-FR" sz="1600" b="1" dirty="0"/>
              <a:t>Une ligne obligatoire</a:t>
            </a:r>
            <a:r>
              <a:rPr lang="fr-FR" sz="1600" dirty="0"/>
              <a:t>: le type de document demandé, la méthode qui doit être appliquée, et la version du protocole utilisée</a:t>
            </a:r>
          </a:p>
          <a:p>
            <a:pPr lvl="1"/>
            <a:r>
              <a:rPr lang="fr-FR" sz="1600" b="1" dirty="0"/>
              <a:t>Des champs d'en-tête </a:t>
            </a:r>
            <a:r>
              <a:rPr lang="fr-FR" sz="1600" dirty="0"/>
              <a:t>:  ensemble de lignes facultatives permettant de donner des informations supplémentaires sur la requête et/ou le client (Navigateur, système d'exploitation, etc) </a:t>
            </a:r>
          </a:p>
          <a:p>
            <a:pPr lvl="1"/>
            <a:r>
              <a:rPr lang="fr-FR" sz="1600" b="1" dirty="0"/>
              <a:t>Un corps de la requête</a:t>
            </a:r>
            <a:r>
              <a:rPr lang="fr-FR" sz="1600" dirty="0"/>
              <a:t>: option, envoi de données (exemple: un formulaire web)</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Principales méthodes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graphicFrame>
        <p:nvGraphicFramePr>
          <p:cNvPr id="2" name="Espace réservé du contenu 1">
            <a:extLst>
              <a:ext uri="{FF2B5EF4-FFF2-40B4-BE49-F238E27FC236}">
                <a16:creationId xmlns:a16="http://schemas.microsoft.com/office/drawing/2014/main" id="{CB5647EC-E70E-1B42-A37F-628F746C1915}"/>
              </a:ext>
            </a:extLst>
          </p:cNvPr>
          <p:cNvGraphicFramePr>
            <a:graphicFrameLocks noGrp="1"/>
          </p:cNvGraphicFramePr>
          <p:nvPr>
            <p:ph idx="13"/>
            <p:extLst>
              <p:ext uri="{D42A27DB-BD31-4B8C-83A1-F6EECF244321}">
                <p14:modId xmlns:p14="http://schemas.microsoft.com/office/powerpoint/2010/main" val="14124625"/>
              </p:ext>
            </p:extLst>
          </p:nvPr>
        </p:nvGraphicFramePr>
        <p:xfrm>
          <a:off x="6504708" y="2422030"/>
          <a:ext cx="5038358" cy="2844738"/>
        </p:xfrm>
        <a:graphic>
          <a:graphicData uri="http://schemas.openxmlformats.org/drawingml/2006/table">
            <a:tbl>
              <a:tblPr/>
              <a:tblGrid>
                <a:gridCol w="2519179">
                  <a:extLst>
                    <a:ext uri="{9D8B030D-6E8A-4147-A177-3AD203B41FA5}">
                      <a16:colId xmlns:a16="http://schemas.microsoft.com/office/drawing/2014/main" val="3318763354"/>
                    </a:ext>
                  </a:extLst>
                </a:gridCol>
                <a:gridCol w="2519179">
                  <a:extLst>
                    <a:ext uri="{9D8B030D-6E8A-4147-A177-3AD203B41FA5}">
                      <a16:colId xmlns:a16="http://schemas.microsoft.com/office/drawing/2014/main" val="1968745442"/>
                    </a:ext>
                  </a:extLst>
                </a:gridCol>
              </a:tblGrid>
              <a:tr h="210197">
                <a:tc>
                  <a:txBody>
                    <a:bodyPr/>
                    <a:lstStyle/>
                    <a:p>
                      <a:pPr fontAlgn="t"/>
                      <a:r>
                        <a:rPr lang="fr-FR" sz="1600" b="1" dirty="0">
                          <a:effectLst/>
                        </a:rPr>
                        <a:t>Commande</a:t>
                      </a:r>
                    </a:p>
                  </a:txBody>
                  <a:tcPr marL="27083" marR="27083" marT="27083" marB="27083">
                    <a:lnL w="9525" cap="flat" cmpd="sng" algn="ctr">
                      <a:solidFill>
                        <a:srgbClr val="303030"/>
                      </a:solidFill>
                      <a:prstDash val="solid"/>
                      <a:round/>
                      <a:headEnd type="none" w="med" len="med"/>
                      <a:tailEnd type="none" w="med" len="med"/>
                    </a:lnL>
                    <a:lnR w="9525" cap="flat" cmpd="sng" algn="ctr">
                      <a:solidFill>
                        <a:srgbClr val="303030"/>
                      </a:solidFill>
                      <a:prstDash val="solid"/>
                      <a:round/>
                      <a:headEnd type="none" w="med" len="med"/>
                      <a:tailEnd type="none" w="med" len="med"/>
                    </a:lnR>
                    <a:lnT w="9525" cap="flat" cmpd="sng" algn="ctr">
                      <a:solidFill>
                        <a:srgbClr val="303030"/>
                      </a:solidFill>
                      <a:prstDash val="solid"/>
                      <a:round/>
                      <a:headEnd type="none" w="med" len="med"/>
                      <a:tailEnd type="none" w="med" len="med"/>
                    </a:lnT>
                    <a:lnB w="9525" cap="flat" cmpd="sng" algn="ctr">
                      <a:solidFill>
                        <a:srgbClr val="303030"/>
                      </a:solidFill>
                      <a:prstDash val="solid"/>
                      <a:round/>
                      <a:headEnd type="none" w="med" len="med"/>
                      <a:tailEnd type="none" w="med" len="med"/>
                    </a:lnB>
                    <a:solidFill>
                      <a:srgbClr val="FFFFFF"/>
                    </a:solidFill>
                  </a:tcPr>
                </a:tc>
                <a:tc>
                  <a:txBody>
                    <a:bodyPr/>
                    <a:lstStyle/>
                    <a:p>
                      <a:pPr fontAlgn="t"/>
                      <a:r>
                        <a:rPr lang="fr-FR" sz="1600" b="1" dirty="0">
                          <a:effectLst/>
                        </a:rPr>
                        <a:t>Description</a:t>
                      </a:r>
                    </a:p>
                  </a:txBody>
                  <a:tcPr marL="27083" marR="27083" marT="27083" marB="27083">
                    <a:lnL w="9525" cap="flat" cmpd="sng" algn="ctr">
                      <a:solidFill>
                        <a:srgbClr val="303030"/>
                      </a:solidFill>
                      <a:prstDash val="solid"/>
                      <a:round/>
                      <a:headEnd type="none" w="med" len="med"/>
                      <a:tailEnd type="none" w="med" len="med"/>
                    </a:lnL>
                    <a:lnR w="9525" cap="flat" cmpd="sng" algn="ctr">
                      <a:solidFill>
                        <a:srgbClr val="303030"/>
                      </a:solidFill>
                      <a:prstDash val="solid"/>
                      <a:round/>
                      <a:headEnd type="none" w="med" len="med"/>
                      <a:tailEnd type="none" w="med" len="med"/>
                    </a:lnR>
                    <a:lnT w="9525" cap="flat" cmpd="sng" algn="ctr">
                      <a:solidFill>
                        <a:srgbClr val="303030"/>
                      </a:solidFill>
                      <a:prstDash val="solid"/>
                      <a:round/>
                      <a:headEnd type="none" w="med" len="med"/>
                      <a:tailEnd type="none" w="med" len="med"/>
                    </a:lnT>
                    <a:lnB w="9525" cap="flat" cmpd="sng" algn="ctr">
                      <a:solidFill>
                        <a:srgbClr val="303030"/>
                      </a:solidFill>
                      <a:prstDash val="solid"/>
                      <a:round/>
                      <a:headEnd type="none" w="med" len="med"/>
                      <a:tailEnd type="none" w="med" len="med"/>
                    </a:lnB>
                    <a:solidFill>
                      <a:srgbClr val="FFFFFF"/>
                    </a:solidFill>
                  </a:tcPr>
                </a:tc>
                <a:extLst>
                  <a:ext uri="{0D108BD9-81ED-4DB2-BD59-A6C34878D82A}">
                    <a16:rowId xmlns:a16="http://schemas.microsoft.com/office/drawing/2014/main" val="1977447951"/>
                  </a:ext>
                </a:extLst>
              </a:tr>
              <a:tr h="522244">
                <a:tc>
                  <a:txBody>
                    <a:bodyPr/>
                    <a:lstStyle/>
                    <a:p>
                      <a:pPr fontAlgn="t"/>
                      <a:r>
                        <a:rPr lang="fr-FR" sz="1600" dirty="0">
                          <a:effectLst/>
                        </a:rPr>
                        <a:t>GET</a:t>
                      </a:r>
                    </a:p>
                  </a:txBody>
                  <a:tcPr marL="27083" marR="27083" marT="27083" marB="27083">
                    <a:lnL w="9525" cap="flat" cmpd="sng" algn="ctr">
                      <a:solidFill>
                        <a:srgbClr val="303030"/>
                      </a:solidFill>
                      <a:prstDash val="solid"/>
                      <a:round/>
                      <a:headEnd type="none" w="med" len="med"/>
                      <a:tailEnd type="none" w="med" len="med"/>
                    </a:lnL>
                    <a:lnR w="9525" cap="flat" cmpd="sng" algn="ctr">
                      <a:solidFill>
                        <a:srgbClr val="303030"/>
                      </a:solidFill>
                      <a:prstDash val="solid"/>
                      <a:round/>
                      <a:headEnd type="none" w="med" len="med"/>
                      <a:tailEnd type="none" w="med" len="med"/>
                    </a:lnR>
                    <a:lnT w="9525" cap="flat" cmpd="sng" algn="ctr">
                      <a:solidFill>
                        <a:srgbClr val="303030"/>
                      </a:solidFill>
                      <a:prstDash val="solid"/>
                      <a:round/>
                      <a:headEnd type="none" w="med" len="med"/>
                      <a:tailEnd type="none" w="med" len="med"/>
                    </a:lnT>
                    <a:lnB w="9525" cap="flat" cmpd="sng" algn="ctr">
                      <a:solidFill>
                        <a:srgbClr val="303030"/>
                      </a:solidFill>
                      <a:prstDash val="solid"/>
                      <a:round/>
                      <a:headEnd type="none" w="med" len="med"/>
                      <a:tailEnd type="none" w="med" len="med"/>
                    </a:lnB>
                    <a:solidFill>
                      <a:srgbClr val="FFFFFF"/>
                    </a:solidFill>
                  </a:tcPr>
                </a:tc>
                <a:tc>
                  <a:txBody>
                    <a:bodyPr/>
                    <a:lstStyle/>
                    <a:p>
                      <a:pPr fontAlgn="t"/>
                      <a:r>
                        <a:rPr lang="fr-FR" sz="1600" dirty="0">
                          <a:effectLst/>
                        </a:rPr>
                        <a:t>Demande une ressource située à l'URL spécifiée avec argument(s) possible(s)</a:t>
                      </a:r>
                    </a:p>
                    <a:p>
                      <a:pPr fontAlgn="t"/>
                      <a:r>
                        <a:rPr lang="fr-FR" sz="1600" dirty="0">
                          <a:effectLst/>
                          <a:hlinkClick r:id="rId4"/>
                        </a:rPr>
                        <a:t>https://www.qwant.com/?client=ext-chrome-sb&amp;q=test&amp;t=web</a:t>
                      </a:r>
                      <a:endParaRPr lang="fr-FR" sz="1600" dirty="0">
                        <a:effectLst/>
                      </a:endParaRPr>
                    </a:p>
                    <a:p>
                      <a:pPr fontAlgn="t"/>
                      <a:endParaRPr lang="fr-FR" sz="1600" dirty="0">
                        <a:effectLst/>
                      </a:endParaRPr>
                    </a:p>
                  </a:txBody>
                  <a:tcPr marL="27083" marR="27083" marT="27083" marB="27083">
                    <a:lnL w="9525" cap="flat" cmpd="sng" algn="ctr">
                      <a:solidFill>
                        <a:srgbClr val="303030"/>
                      </a:solidFill>
                      <a:prstDash val="solid"/>
                      <a:round/>
                      <a:headEnd type="none" w="med" len="med"/>
                      <a:tailEnd type="none" w="med" len="med"/>
                    </a:lnL>
                    <a:lnR w="9525" cap="flat" cmpd="sng" algn="ctr">
                      <a:solidFill>
                        <a:srgbClr val="303030"/>
                      </a:solidFill>
                      <a:prstDash val="solid"/>
                      <a:round/>
                      <a:headEnd type="none" w="med" len="med"/>
                      <a:tailEnd type="none" w="med" len="med"/>
                    </a:lnR>
                    <a:lnT w="9525" cap="flat" cmpd="sng" algn="ctr">
                      <a:solidFill>
                        <a:srgbClr val="303030"/>
                      </a:solidFill>
                      <a:prstDash val="solid"/>
                      <a:round/>
                      <a:headEnd type="none" w="med" len="med"/>
                      <a:tailEnd type="none" w="med" len="med"/>
                    </a:lnT>
                    <a:lnB w="9525" cap="flat" cmpd="sng" algn="ctr">
                      <a:solidFill>
                        <a:srgbClr val="303030"/>
                      </a:solidFill>
                      <a:prstDash val="solid"/>
                      <a:round/>
                      <a:headEnd type="none" w="med" len="med"/>
                      <a:tailEnd type="none" w="med" len="med"/>
                    </a:lnB>
                    <a:solidFill>
                      <a:srgbClr val="FFFFFF"/>
                    </a:solidFill>
                  </a:tcPr>
                </a:tc>
                <a:extLst>
                  <a:ext uri="{0D108BD9-81ED-4DB2-BD59-A6C34878D82A}">
                    <a16:rowId xmlns:a16="http://schemas.microsoft.com/office/drawing/2014/main" val="111104157"/>
                  </a:ext>
                </a:extLst>
              </a:tr>
              <a:tr h="522244">
                <a:tc>
                  <a:txBody>
                    <a:bodyPr/>
                    <a:lstStyle/>
                    <a:p>
                      <a:pPr fontAlgn="t"/>
                      <a:r>
                        <a:rPr lang="fr-FR" sz="1600" dirty="0">
                          <a:effectLst/>
                        </a:rPr>
                        <a:t>POST</a:t>
                      </a:r>
                    </a:p>
                  </a:txBody>
                  <a:tcPr marL="27083" marR="27083" marT="27083" marB="27083">
                    <a:lnL w="9525" cap="flat" cmpd="sng" algn="ctr">
                      <a:solidFill>
                        <a:srgbClr val="303030"/>
                      </a:solidFill>
                      <a:prstDash val="solid"/>
                      <a:round/>
                      <a:headEnd type="none" w="med" len="med"/>
                      <a:tailEnd type="none" w="med" len="med"/>
                    </a:lnL>
                    <a:lnR w="9525" cap="flat" cmpd="sng" algn="ctr">
                      <a:solidFill>
                        <a:srgbClr val="303030"/>
                      </a:solidFill>
                      <a:prstDash val="solid"/>
                      <a:round/>
                      <a:headEnd type="none" w="med" len="med"/>
                      <a:tailEnd type="none" w="med" len="med"/>
                    </a:lnR>
                    <a:lnT w="9525" cap="flat" cmpd="sng" algn="ctr">
                      <a:solidFill>
                        <a:srgbClr val="303030"/>
                      </a:solidFill>
                      <a:prstDash val="solid"/>
                      <a:round/>
                      <a:headEnd type="none" w="med" len="med"/>
                      <a:tailEnd type="none" w="med" len="med"/>
                    </a:lnT>
                    <a:lnB w="9525" cap="flat" cmpd="sng" algn="ctr">
                      <a:solidFill>
                        <a:srgbClr val="303030"/>
                      </a:solidFill>
                      <a:prstDash val="solid"/>
                      <a:round/>
                      <a:headEnd type="none" w="med" len="med"/>
                      <a:tailEnd type="none" w="med" len="med"/>
                    </a:lnB>
                    <a:solidFill>
                      <a:srgbClr val="FFFFFF"/>
                    </a:solidFill>
                  </a:tcPr>
                </a:tc>
                <a:tc>
                  <a:txBody>
                    <a:bodyPr/>
                    <a:lstStyle/>
                    <a:p>
                      <a:pPr fontAlgn="t"/>
                      <a:r>
                        <a:rPr lang="fr-FR" sz="1600" dirty="0">
                          <a:effectLst/>
                        </a:rPr>
                        <a:t>Envoi de données au programme situé à l'URL spécifiée (formulaire)</a:t>
                      </a:r>
                    </a:p>
                  </a:txBody>
                  <a:tcPr marL="27083" marR="27083" marT="27083" marB="27083">
                    <a:lnL w="9525" cap="flat" cmpd="sng" algn="ctr">
                      <a:solidFill>
                        <a:srgbClr val="303030"/>
                      </a:solidFill>
                      <a:prstDash val="solid"/>
                      <a:round/>
                      <a:headEnd type="none" w="med" len="med"/>
                      <a:tailEnd type="none" w="med" len="med"/>
                    </a:lnL>
                    <a:lnR w="9525" cap="flat" cmpd="sng" algn="ctr">
                      <a:solidFill>
                        <a:srgbClr val="303030"/>
                      </a:solidFill>
                      <a:prstDash val="solid"/>
                      <a:round/>
                      <a:headEnd type="none" w="med" len="med"/>
                      <a:tailEnd type="none" w="med" len="med"/>
                    </a:lnR>
                    <a:lnT w="9525" cap="flat" cmpd="sng" algn="ctr">
                      <a:solidFill>
                        <a:srgbClr val="303030"/>
                      </a:solidFill>
                      <a:prstDash val="solid"/>
                      <a:round/>
                      <a:headEnd type="none" w="med" len="med"/>
                      <a:tailEnd type="none" w="med" len="med"/>
                    </a:lnT>
                    <a:lnB w="9525" cap="flat" cmpd="sng" algn="ctr">
                      <a:solidFill>
                        <a:srgbClr val="303030"/>
                      </a:solidFill>
                      <a:prstDash val="solid"/>
                      <a:round/>
                      <a:headEnd type="none" w="med" len="med"/>
                      <a:tailEnd type="none" w="med" len="med"/>
                    </a:lnB>
                    <a:solidFill>
                      <a:srgbClr val="FFFFFF"/>
                    </a:solidFill>
                  </a:tcPr>
                </a:tc>
                <a:extLst>
                  <a:ext uri="{0D108BD9-81ED-4DB2-BD59-A6C34878D82A}">
                    <a16:rowId xmlns:a16="http://schemas.microsoft.com/office/drawing/2014/main" val="476914047"/>
                  </a:ext>
                </a:extLst>
              </a:tr>
            </a:tbl>
          </a:graphicData>
        </a:graphic>
      </p:graphicFrame>
      <p:sp>
        <p:nvSpPr>
          <p:cNvPr id="6" name="Rectangle 1">
            <a:extLst>
              <a:ext uri="{FF2B5EF4-FFF2-40B4-BE49-F238E27FC236}">
                <a16:creationId xmlns:a16="http://schemas.microsoft.com/office/drawing/2014/main" id="{8FBFD882-50FB-2747-AC32-DD757925CC1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fr-FR" altLang="fr-FR" sz="1800" b="0" i="0" u="none" strike="noStrike" cap="none" normalizeH="0" baseline="0" dirty="0">
                <a:ln>
                  <a:noFill/>
                </a:ln>
                <a:solidFill>
                  <a:schemeClr val="tx1"/>
                </a:solidFill>
                <a:effectLst/>
                <a:latin typeface="Arial" panose="020B0604020202020204" pitchFamily="34" charset="0"/>
              </a:rPr>
            </a:b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005742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Protocole HTTP</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La réponse: composition</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Focus « code statut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2023</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Le code de réponse est constitué de trois chiffres : le premier indique la classe de statut et les suivants la nature exacte de l'erreur</a:t>
            </a:r>
          </a:p>
          <a:p>
            <a:r>
              <a:rPr lang="fr-FR" dirty="0"/>
              <a:t>2XX: succès</a:t>
            </a:r>
          </a:p>
          <a:p>
            <a:r>
              <a:rPr lang="fr-FR" dirty="0"/>
              <a:t>5XX: erreur</a:t>
            </a:r>
          </a:p>
          <a:p>
            <a:r>
              <a:rPr lang="fr-FR" dirty="0"/>
              <a:t>Pour aller plus loin:</a:t>
            </a:r>
          </a:p>
          <a:p>
            <a:pPr marL="0" indent="0">
              <a:buNone/>
            </a:pPr>
            <a:r>
              <a:rPr lang="fr-FR" dirty="0"/>
              <a:t>https://fr.wikipedia.org/wiki/Liste_des_codes_HTTP</a:t>
            </a:r>
          </a:p>
          <a:p>
            <a:endParaRPr lang="fr-FR" dirty="0"/>
          </a:p>
        </p:txBody>
      </p:sp>
      <p:sp>
        <p:nvSpPr>
          <p:cNvPr id="5" name="Espace réservé du contenu 4">
            <a:extLst>
              <a:ext uri="{FF2B5EF4-FFF2-40B4-BE49-F238E27FC236}">
                <a16:creationId xmlns:a16="http://schemas.microsoft.com/office/drawing/2014/main" id="{2EBA653E-2221-474A-ADD5-92E86BFA9691}"/>
              </a:ext>
            </a:extLst>
          </p:cNvPr>
          <p:cNvSpPr>
            <a:spLocks noGrp="1"/>
          </p:cNvSpPr>
          <p:nvPr>
            <p:ph idx="1"/>
          </p:nvPr>
        </p:nvSpPr>
        <p:spPr/>
        <p:txBody>
          <a:bodyPr/>
          <a:lstStyle/>
          <a:p>
            <a:r>
              <a:rPr lang="fr-FR" dirty="0"/>
              <a:t>Réponse HTTP: un ensemble de lignes envoyées au navigateur par le serveur. </a:t>
            </a:r>
          </a:p>
          <a:p>
            <a:r>
              <a:rPr lang="fr-FR" dirty="0"/>
              <a:t>Elle comprend :</a:t>
            </a:r>
          </a:p>
          <a:p>
            <a:pPr lvl="1"/>
            <a:r>
              <a:rPr lang="fr-FR" sz="1600" b="1" dirty="0"/>
              <a:t>Une ligne de statut</a:t>
            </a:r>
            <a:r>
              <a:rPr lang="fr-FR" sz="1600" dirty="0"/>
              <a:t>: état de la réponse et autres informations</a:t>
            </a:r>
          </a:p>
          <a:p>
            <a:pPr lvl="1"/>
            <a:r>
              <a:rPr lang="fr-FR" sz="1600" b="1" dirty="0"/>
              <a:t>Les champs d'en-tête </a:t>
            </a:r>
            <a:r>
              <a:rPr lang="fr-FR" sz="1600" dirty="0"/>
              <a:t>: ensemble de lignes facultatives permettant de donner des informations supplémentaires sur la réponse et/ou le serveur. </a:t>
            </a:r>
          </a:p>
          <a:p>
            <a:pPr lvl="1"/>
            <a:r>
              <a:rPr lang="fr-FR" sz="1600" b="1" dirty="0"/>
              <a:t>Le corps de la réponse</a:t>
            </a:r>
            <a:r>
              <a:rPr lang="fr-FR" sz="1600" dirty="0"/>
              <a:t>: il contient le document demandé (image, texte, vidéo, etc)</a:t>
            </a:r>
          </a:p>
          <a:p>
            <a:endParaRPr lang="fr-FR" dirty="0"/>
          </a:p>
          <a:p>
            <a:endParaRPr lang="fr-FR" dirty="0"/>
          </a:p>
          <a:p>
            <a:endParaRPr lang="fr-FR" dirty="0"/>
          </a:p>
        </p:txBody>
      </p:sp>
    </p:spTree>
    <p:extLst>
      <p:ext uri="{BB962C8B-B14F-4D97-AF65-F5344CB8AC3E}">
        <p14:creationId xmlns:p14="http://schemas.microsoft.com/office/powerpoint/2010/main" val="21048862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Protocole HTTP</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 Debug tools (F11)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sz="1600" dirty="0"/>
              <a:t>Présent par défaut sur tous les navigateurs</a:t>
            </a:r>
          </a:p>
          <a:p>
            <a:r>
              <a:rPr lang="fr-FR" sz="1600" dirty="0"/>
              <a:t>Analyse du conte</a:t>
            </a:r>
            <a:r>
              <a:rPr lang="fr-FR" dirty="0"/>
              <a:t>nu de la requête http (avec vos « traces »)</a:t>
            </a:r>
          </a:p>
          <a:p>
            <a:pPr marL="0" indent="0">
              <a:buNone/>
            </a:pPr>
            <a:r>
              <a:rPr lang="fr-FR" dirty="0">
                <a:hlinkClick r:id="rId3"/>
              </a:rPr>
              <a:t>https://www-ensibs.univ-ubs.fr/fr/index.html</a:t>
            </a:r>
            <a:endParaRPr lang="fr-FR" dirty="0"/>
          </a:p>
          <a:p>
            <a:pPr marL="0" indent="0">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4"/>
          <a:stretch>
            <a:fillRect/>
          </a:stretch>
        </p:blipFill>
        <p:spPr>
          <a:xfrm>
            <a:off x="6068368" y="6309359"/>
            <a:ext cx="1011238" cy="330200"/>
          </a:xfrm>
          <a:prstGeom prst="rect">
            <a:avLst/>
          </a:prstGeom>
        </p:spPr>
      </p:pic>
      <p:sp>
        <p:nvSpPr>
          <p:cNvPr id="6" name="Rectangle 1">
            <a:extLst>
              <a:ext uri="{FF2B5EF4-FFF2-40B4-BE49-F238E27FC236}">
                <a16:creationId xmlns:a16="http://schemas.microsoft.com/office/drawing/2014/main" id="{8FBFD882-50FB-2747-AC32-DD757925CC1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fr-FR" altLang="fr-FR" sz="1800" b="0" i="0" u="none" strike="noStrike" cap="none" normalizeH="0" baseline="0" dirty="0">
                <a:ln>
                  <a:noFill/>
                </a:ln>
                <a:solidFill>
                  <a:schemeClr val="tx1"/>
                </a:solidFill>
                <a:effectLst/>
                <a:latin typeface="Arial" panose="020B0604020202020204" pitchFamily="34" charset="0"/>
              </a:rPr>
            </a:b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12" name="Graphique 11" descr="Enseignant avec un remplissage uni">
            <a:extLst>
              <a:ext uri="{FF2B5EF4-FFF2-40B4-BE49-F238E27FC236}">
                <a16:creationId xmlns:a16="http://schemas.microsoft.com/office/drawing/2014/main" id="{1BA526E9-F385-754E-AA3E-170361ABC20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54910" y="3847060"/>
            <a:ext cx="914400" cy="914400"/>
          </a:xfrm>
          <a:prstGeom prst="rect">
            <a:avLst/>
          </a:prstGeom>
        </p:spPr>
      </p:pic>
    </p:spTree>
    <p:extLst>
      <p:ext uri="{BB962C8B-B14F-4D97-AF65-F5344CB8AC3E}">
        <p14:creationId xmlns:p14="http://schemas.microsoft.com/office/powerpoint/2010/main" val="33201868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Protocole HTTP</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Sécurité (faille)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HTTP est un système sans état, ce qui signifie qu’il permet de créer des connexions à la demande</a:t>
            </a:r>
          </a:p>
          <a:p>
            <a:pPr fontAlgn="base"/>
            <a:r>
              <a:rPr lang="fr-FR" dirty="0"/>
              <a:t>L’unique objectif de HTTP: affiche les informations demandées (sans se soucier de la façon dont ces informations se déplacent)</a:t>
            </a:r>
          </a:p>
          <a:p>
            <a:pPr marL="0" indent="0" fontAlgn="base">
              <a:buNone/>
            </a:pPr>
            <a:r>
              <a:rPr lang="fr-FR" dirty="0"/>
              <a:t>-&gt; HTTP peut être intercepté et éventuellement détourné, ce qui rend les informations et leurs destinataires vulnérables !</a:t>
            </a:r>
          </a:p>
          <a:p>
            <a:pPr fontAlgn="base"/>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HTTP</a:t>
            </a:r>
            <a:r>
              <a:rPr lang="fr-FR" dirty="0">
                <a:solidFill>
                  <a:srgbClr val="FF0000"/>
                </a:solidFill>
              </a:rPr>
              <a:t>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HTTPS et HTTP sont « cousins »: deux protocoles de transfert hypertexte qui permettent à des données web d’être affichées sur votre écran lorsque vous envoyez une requête</a:t>
            </a:r>
          </a:p>
          <a:p>
            <a:r>
              <a:rPr lang="fr-FR" dirty="0"/>
              <a:t>Protocole HTTPS est une extension de HTTP,  le « S » à la fin est l’initiale du mot « Secure » (sécurisé) </a:t>
            </a:r>
          </a:p>
          <a:p>
            <a:r>
              <a:rPr lang="fr-FR" dirty="0"/>
              <a:t>L’extension « secure » est assurée grâce au protocole </a:t>
            </a:r>
            <a:r>
              <a:rPr lang="fr-FR" b="1" dirty="0"/>
              <a:t>TLS</a:t>
            </a:r>
            <a:r>
              <a:rPr lang="fr-FR" dirty="0"/>
              <a:t> (Transport Layer Security, successeur du protocole </a:t>
            </a:r>
            <a:r>
              <a:rPr lang="fr-FR" b="1" dirty="0"/>
              <a:t>SSL</a:t>
            </a:r>
            <a:r>
              <a:rPr lang="fr-FR" dirty="0"/>
              <a:t> (Secure Sockets Layer), la technologie de sécurité standard pour établir une </a:t>
            </a:r>
            <a:r>
              <a:rPr lang="fr-FR" b="1" dirty="0"/>
              <a:t>connexion chiffrée entre un serveur web et un navigateur.</a:t>
            </a:r>
          </a:p>
          <a:p>
            <a:pPr marL="0" indent="0">
              <a:buNone/>
            </a:pPr>
            <a:endParaRPr lang="fr-FR" dirty="0"/>
          </a:p>
          <a:p>
            <a:pPr marL="0" indent="0">
              <a:buNone/>
            </a:pPr>
            <a:endParaRPr lang="fr-FR" dirty="0"/>
          </a:p>
        </p:txBody>
      </p:sp>
    </p:spTree>
    <p:extLst>
      <p:ext uri="{BB962C8B-B14F-4D97-AF65-F5344CB8AC3E}">
        <p14:creationId xmlns:p14="http://schemas.microsoft.com/office/powerpoint/2010/main" val="182209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Protocole HTTP</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Intérêts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095999" y="2490498"/>
            <a:ext cx="4727735" cy="3029446"/>
          </a:xfrm>
        </p:spPr>
        <p:txBody>
          <a:bodyPr rtlCol="0">
            <a:noAutofit/>
          </a:bodyPr>
          <a:lstStyle/>
          <a:p>
            <a:pPr fontAlgn="base"/>
            <a:r>
              <a:rPr lang="fr-FR" dirty="0"/>
              <a:t>Demande croissante du public sur le HTTPS: les visiteurs ne  « consomment » plus sur des sites HTTP</a:t>
            </a:r>
          </a:p>
          <a:p>
            <a:pPr fontAlgn="base"/>
            <a:r>
              <a:rPr lang="fr-FR" dirty="0"/>
              <a:t>HTTPS est désormais considéré comme un facteur de référencement naturel. Moins de visibilité pour les sites ne le proposant pas</a:t>
            </a:r>
          </a:p>
          <a:p>
            <a:pPr fontAlgn="base"/>
            <a:r>
              <a:rPr lang="fr-FR" dirty="0"/>
              <a:t>Les navigateurs se joignent également à l’effort: nombreux messages d’avertissement lorsque le site n’est pas sécurisé !</a:t>
            </a:r>
          </a:p>
          <a:p>
            <a:pPr fontAlgn="base"/>
            <a:r>
              <a:rPr lang="fr-FR" dirty="0"/>
              <a:t>Demain: navigation sera impossible sans HTTPS</a:t>
            </a:r>
          </a:p>
          <a:p>
            <a:pPr fontAlgn="base"/>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A venir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a:xfrm>
            <a:off x="642917" y="2299159"/>
            <a:ext cx="4727735" cy="3029446"/>
          </a:xfrm>
        </p:spPr>
        <p:txBody>
          <a:bodyPr rtlCol="0">
            <a:noAutofit/>
          </a:bodyPr>
          <a:lstStyle/>
          <a:p>
            <a:pPr fontAlgn="base"/>
            <a:r>
              <a:rPr lang="fr-FR" dirty="0"/>
              <a:t>Sans HTTPS, toutes les données que vous envoyez sur un site sont « en clair » (ex : nom d’utilisateur, mot de passe, carte bancaire, RIB, etc), donc vulnérables aux interceptions et à l’espionnage</a:t>
            </a:r>
          </a:p>
          <a:p>
            <a:pPr fontAlgn="base"/>
            <a:r>
              <a:rPr lang="fr-FR" dirty="0"/>
              <a:t>HTTPS vous garantit l’identité du serveur pendant le transfert</a:t>
            </a:r>
          </a:p>
          <a:p>
            <a:pPr fontAlgn="base"/>
            <a:r>
              <a:rPr lang="fr-FR" dirty="0"/>
              <a:t>HTTPS garantit la non altération des échanges de données</a:t>
            </a:r>
          </a:p>
          <a:p>
            <a:pPr marL="0" indent="0" fontAlgn="base">
              <a:buNone/>
            </a:pPr>
            <a:endParaRPr lang="fr-FR" dirty="0"/>
          </a:p>
        </p:txBody>
      </p:sp>
    </p:spTree>
    <p:extLst>
      <p:ext uri="{BB962C8B-B14F-4D97-AF65-F5344CB8AC3E}">
        <p14:creationId xmlns:p14="http://schemas.microsoft.com/office/powerpoint/2010/main" val="13637224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Protocole HTTP</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Exemples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marL="0" indent="0">
              <a:buNone/>
            </a:pPr>
            <a:r>
              <a:rPr lang="fr-FR" dirty="0"/>
              <a:t>Site sans HTTPS:</a:t>
            </a:r>
          </a:p>
          <a:p>
            <a:pPr marL="0" indent="0">
              <a:buNone/>
            </a:pPr>
            <a:r>
              <a:rPr lang="fr-FR" dirty="0"/>
              <a:t>?</a:t>
            </a:r>
          </a:p>
          <a:p>
            <a:pPr marL="0" indent="0">
              <a:buNone/>
            </a:pPr>
            <a:r>
              <a:rPr lang="fr-FR" dirty="0"/>
              <a:t>Site HTTPS:</a:t>
            </a:r>
          </a:p>
          <a:p>
            <a:pPr marL="0" indent="0">
              <a:buNone/>
            </a:pPr>
            <a:r>
              <a:rPr lang="fr-FR" dirty="0"/>
              <a:t>https://www-actus.univ-ubs.fr/fr</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6" name="Rectangle 1">
            <a:extLst>
              <a:ext uri="{FF2B5EF4-FFF2-40B4-BE49-F238E27FC236}">
                <a16:creationId xmlns:a16="http://schemas.microsoft.com/office/drawing/2014/main" id="{8FBFD882-50FB-2747-AC32-DD757925CC13}"/>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fr-FR" altLang="fr-FR" sz="1800" b="0" i="0" u="none" strike="noStrike" cap="none" normalizeH="0" baseline="0" dirty="0">
                <a:ln>
                  <a:noFill/>
                </a:ln>
                <a:solidFill>
                  <a:schemeClr val="tx1"/>
                </a:solidFill>
                <a:effectLst/>
                <a:latin typeface="Arial" panose="020B0604020202020204" pitchFamily="34" charset="0"/>
              </a:rPr>
            </a:b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12" name="Graphique 11" descr="Enseignant avec un remplissage uni">
            <a:extLst>
              <a:ext uri="{FF2B5EF4-FFF2-40B4-BE49-F238E27FC236}">
                <a16:creationId xmlns:a16="http://schemas.microsoft.com/office/drawing/2014/main" id="{1BA526E9-F385-754E-AA3E-170361ABC20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69901" y="4508993"/>
            <a:ext cx="914400" cy="914400"/>
          </a:xfrm>
          <a:prstGeom prst="rect">
            <a:avLst/>
          </a:prstGeom>
        </p:spPr>
      </p:pic>
    </p:spTree>
    <p:extLst>
      <p:ext uri="{BB962C8B-B14F-4D97-AF65-F5344CB8AC3E}">
        <p14:creationId xmlns:p14="http://schemas.microsoft.com/office/powerpoint/2010/main" val="9741596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Merci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49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7" name="Espace réservé d’image 31" descr="Deux personnes collaborant sur un ordinateur portable et une tablette avec des graphiques et des tableaux ">
            <a:extLst>
              <a:ext uri="{FF2B5EF4-FFF2-40B4-BE49-F238E27FC236}">
                <a16:creationId xmlns:a16="http://schemas.microsoft.com/office/drawing/2014/main" id="{87EED468-D2FF-7354-3364-BA2750EAED84}"/>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23" r="23"/>
          <a:stretch/>
        </p:blipFill>
        <p:spPr>
          <a:xfrm>
            <a:off x="3456305" y="1834004"/>
            <a:ext cx="5333977" cy="3392053"/>
          </a:xfrm>
          <a:prstGeom prst="rect">
            <a:avLst/>
          </a:prstGeom>
        </p:spPr>
      </p:pic>
    </p:spTree>
    <p:extLst>
      <p:ext uri="{BB962C8B-B14F-4D97-AF65-F5344CB8AC3E}">
        <p14:creationId xmlns:p14="http://schemas.microsoft.com/office/powerpoint/2010/main" val="3476308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Définitions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Pourquoi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Elle sert à résoudre un problème (faire un calcul, exécuter des actions, aider à la prise de décision, modéliser, etc)</a:t>
            </a:r>
          </a:p>
          <a:p>
            <a:endParaRPr lang="fr-FR" dirty="0"/>
          </a:p>
          <a:p>
            <a:r>
              <a:rPr lang="fr-FR" dirty="0"/>
              <a:t>Elle est écrite dans un langage qui contient des ordres ou instructions élémentaires que l’ordinateur peut « comprendre, interpréter et exécuter »</a:t>
            </a:r>
          </a:p>
          <a:p>
            <a:endParaRPr lang="fr-FR" dirty="0"/>
          </a:p>
          <a:p>
            <a:endParaRPr lang="fr-FR" dirty="0"/>
          </a:p>
          <a:p>
            <a:endParaRPr lang="fr-FR" dirty="0"/>
          </a:p>
          <a:p>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Langages</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p:txBody>
          <a:bodyPr rtlCol="0">
            <a:noAutofit/>
          </a:bodyPr>
          <a:lstStyle/>
          <a:p>
            <a:r>
              <a:rPr lang="fr-FR" dirty="0"/>
              <a:t>Il existe de très nombreux langages informatiques</a:t>
            </a:r>
          </a:p>
          <a:p>
            <a:r>
              <a:rPr lang="fr-FR" dirty="0"/>
              <a:t>Ces langages peuvent être regroupés en deux catégories principales: impérative (déroulement) ou déclarative (objectif à atteindre)</a:t>
            </a:r>
          </a:p>
          <a:p>
            <a:r>
              <a:rPr lang="fr-FR" dirty="0"/>
              <a:t>La programmation impérative est la plus répandue</a:t>
            </a:r>
          </a:p>
          <a:p>
            <a:pPr rtl="0"/>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pPr rtl="0"/>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5577179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3">
            <a:extLst>
              <a:ext uri="{FF2B5EF4-FFF2-40B4-BE49-F238E27FC236}">
                <a16:creationId xmlns:a16="http://schemas.microsoft.com/office/drawing/2014/main" id="{331CEB84-49DC-40A9-B2F0-D573658AE999}"/>
              </a:ext>
            </a:extLst>
          </p:cNvPr>
          <p:cNvSpPr>
            <a:spLocks noGrp="1"/>
          </p:cNvSpPr>
          <p:nvPr>
            <p:ph type="ctrTitle"/>
          </p:nvPr>
        </p:nvSpPr>
        <p:spPr/>
        <p:txBody>
          <a:bodyPr rtlCol="0"/>
          <a:lstStyle/>
          <a:p>
            <a:pPr rtl="0"/>
            <a:r>
              <a:rPr lang="fr-FR" dirty="0"/>
              <a:t>Langages Web</a:t>
            </a:r>
          </a:p>
        </p:txBody>
      </p:sp>
      <p:sp>
        <p:nvSpPr>
          <p:cNvPr id="15" name="Sous-titre 14">
            <a:extLst>
              <a:ext uri="{FF2B5EF4-FFF2-40B4-BE49-F238E27FC236}">
                <a16:creationId xmlns:a16="http://schemas.microsoft.com/office/drawing/2014/main" id="{B7886DF7-FA3D-4AD1-AEC1-578EA3AC8C7D}"/>
              </a:ext>
            </a:extLst>
          </p:cNvPr>
          <p:cNvSpPr>
            <a:spLocks noGrp="1"/>
          </p:cNvSpPr>
          <p:nvPr>
            <p:ph type="subTitle" idx="1"/>
          </p:nvPr>
        </p:nvSpPr>
        <p:spPr/>
        <p:txBody>
          <a:bodyPr rtlCol="0">
            <a:normAutofit/>
          </a:bodyPr>
          <a:lstStyle/>
          <a:p>
            <a:pPr rtl="0"/>
            <a:r>
              <a:rPr lang="fr-FR" dirty="0"/>
              <a:t>Définitions</a:t>
            </a:r>
          </a:p>
          <a:p>
            <a:pPr rtl="0"/>
            <a:r>
              <a:rPr lang="fr-FR" dirty="0"/>
              <a:t>Langage HTML</a:t>
            </a:r>
          </a:p>
          <a:p>
            <a:pPr rtl="0"/>
            <a:r>
              <a:rPr lang="fr-FR" dirty="0"/>
              <a:t>CSS</a:t>
            </a:r>
          </a:p>
          <a:p>
            <a:pPr rtl="0"/>
            <a:r>
              <a:rPr lang="fr-FR" dirty="0"/>
              <a:t>Divers</a:t>
            </a:r>
          </a:p>
        </p:txBody>
      </p:sp>
      <p:pic>
        <p:nvPicPr>
          <p:cNvPr id="5" name="Espace réservé d’image 4" descr="Personnes au milieu d’une salle circulaire ">
            <a:extLst>
              <a:ext uri="{FF2B5EF4-FFF2-40B4-BE49-F238E27FC236}">
                <a16:creationId xmlns:a16="http://schemas.microsoft.com/office/drawing/2014/main" id="{0CEB905B-7FDD-4B1A-96BF-B5A081A25FC8}"/>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t="11" b="11"/>
          <a:stretch/>
        </p:blipFill>
        <p:spPr/>
      </p:pic>
    </p:spTree>
    <p:extLst>
      <p:ext uri="{BB962C8B-B14F-4D97-AF65-F5344CB8AC3E}">
        <p14:creationId xmlns:p14="http://schemas.microsoft.com/office/powerpoint/2010/main" val="34174305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Langages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Définitions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Langages informatiques </a:t>
            </a:r>
            <a:r>
              <a:rPr lang="fr-FR" dirty="0"/>
              <a:t>qui permettent de créer des sites/pages web</a:t>
            </a:r>
          </a:p>
          <a:p>
            <a:r>
              <a:rPr lang="fr-FR" b="1" dirty="0"/>
              <a:t>Tous les sites web sont basés sur ces langages</a:t>
            </a:r>
            <a:r>
              <a:rPr lang="fr-FR" dirty="0"/>
              <a:t>, ils sont incontournables et universels aujourd'hui. </a:t>
            </a:r>
          </a:p>
          <a:p>
            <a:r>
              <a:rPr lang="fr-FR" dirty="0"/>
              <a:t>L’évolution du Web est géré par le World Wide Web Consortium (W3C), qui définit les nouvelles versions des langages liés au Web</a:t>
            </a:r>
          </a:p>
          <a:p>
            <a:pPr marL="0" indent="0">
              <a:buNone/>
            </a:pPr>
            <a:r>
              <a:rPr lang="fr-FR" dirty="0"/>
              <a:t>https://www.w3.org/</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Basiques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a:xfrm>
            <a:off x="6095999" y="2422380"/>
            <a:ext cx="5050421" cy="3029446"/>
          </a:xfrm>
        </p:spPr>
        <p:txBody>
          <a:bodyPr rtlCol="0">
            <a:noAutofit/>
          </a:bodyPr>
          <a:lstStyle/>
          <a:p>
            <a:r>
              <a:rPr lang="fr-FR" dirty="0"/>
              <a:t>Uniquement du code informatique au format « texte », donc, humainement lisible (et modifiable !)</a:t>
            </a:r>
          </a:p>
          <a:p>
            <a:r>
              <a:rPr lang="fr-FR" dirty="0"/>
              <a:t>Le navigateur web fait la traduction entre ces langages informatiques et créé la magie qui va s'afficher à l'écran</a:t>
            </a:r>
          </a:p>
        </p:txBody>
      </p:sp>
    </p:spTree>
    <p:extLst>
      <p:ext uri="{BB962C8B-B14F-4D97-AF65-F5344CB8AC3E}">
        <p14:creationId xmlns:p14="http://schemas.microsoft.com/office/powerpoint/2010/main" val="38548373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Expériences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Via le « debug tools », modifier le rendu d’un site</a:t>
            </a:r>
          </a:p>
          <a:p>
            <a:pPr marL="0" indent="0">
              <a:buNone/>
            </a:pPr>
            <a:r>
              <a:rPr lang="fr-FR" dirty="0"/>
              <a:t>https://www-actus.univ-ubs.fr/fr/index.html</a:t>
            </a:r>
          </a:p>
        </p:txBody>
      </p:sp>
      <p:pic>
        <p:nvPicPr>
          <p:cNvPr id="6" name="Image 5" descr="Une image contenant texte&#10;&#10;Description générée automatiquement">
            <a:extLst>
              <a:ext uri="{FF2B5EF4-FFF2-40B4-BE49-F238E27FC236}">
                <a16:creationId xmlns:a16="http://schemas.microsoft.com/office/drawing/2014/main" id="{6B61C25D-8DD6-5C41-97CE-18A3E4A14B4F}"/>
              </a:ext>
            </a:extLst>
          </p:cNvPr>
          <p:cNvPicPr>
            <a:picLocks noChangeAspect="1"/>
          </p:cNvPicPr>
          <p:nvPr/>
        </p:nvPicPr>
        <p:blipFill>
          <a:blip r:embed="rId4"/>
          <a:stretch>
            <a:fillRect/>
          </a:stretch>
        </p:blipFill>
        <p:spPr>
          <a:xfrm>
            <a:off x="1368266" y="1414189"/>
            <a:ext cx="4051300" cy="4597400"/>
          </a:xfrm>
          <a:prstGeom prst="rect">
            <a:avLst/>
          </a:prstGeom>
        </p:spPr>
      </p:pic>
      <p:pic>
        <p:nvPicPr>
          <p:cNvPr id="13" name="Graphique 12" descr="Enseignant avec un remplissage uni">
            <a:extLst>
              <a:ext uri="{FF2B5EF4-FFF2-40B4-BE49-F238E27FC236}">
                <a16:creationId xmlns:a16="http://schemas.microsoft.com/office/drawing/2014/main" id="{5B11E742-3707-0143-9258-22129A818F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71193" y="3479903"/>
            <a:ext cx="914400" cy="914400"/>
          </a:xfrm>
          <a:prstGeom prst="rect">
            <a:avLst/>
          </a:prstGeom>
        </p:spPr>
      </p:pic>
    </p:spTree>
    <p:extLst>
      <p:ext uri="{BB962C8B-B14F-4D97-AF65-F5344CB8AC3E}">
        <p14:creationId xmlns:p14="http://schemas.microsoft.com/office/powerpoint/2010/main" val="36325303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HTML</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HTML : </a:t>
            </a:r>
            <a:r>
              <a:rPr lang="fr-FR" i="1" dirty="0"/>
              <a:t>HyperText Markup Language</a:t>
            </a:r>
          </a:p>
          <a:p>
            <a:r>
              <a:rPr lang="fr-FR" dirty="0"/>
              <a:t>Son rôle est de gérer et organiser le contenu</a:t>
            </a:r>
          </a:p>
          <a:p>
            <a:r>
              <a:rPr lang="fr-FR" dirty="0"/>
              <a:t>Permet d’afficher du texte, des liens, des images</a:t>
            </a:r>
          </a:p>
          <a:p>
            <a:r>
              <a:rPr lang="fr-FR" dirty="0"/>
              <a:t>Langage de « balises »</a:t>
            </a:r>
          </a:p>
          <a:p>
            <a:r>
              <a:rPr lang="fr-FR" dirty="0"/>
              <a:t>Version 5 à date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CSS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b="1" dirty="0"/>
              <a:t>CSS </a:t>
            </a:r>
            <a:r>
              <a:rPr lang="fr-FR" dirty="0"/>
              <a:t>(</a:t>
            </a:r>
            <a:r>
              <a:rPr lang="fr-FR" i="1" dirty="0"/>
              <a:t>Cascading Style Sheets</a:t>
            </a:r>
            <a:r>
              <a:rPr lang="fr-FR" dirty="0"/>
              <a:t>, aussi appelées </a:t>
            </a:r>
            <a:r>
              <a:rPr lang="fr-FR" i="1" dirty="0"/>
              <a:t>feuilles de style</a:t>
            </a:r>
            <a:r>
              <a:rPr lang="fr-FR" dirty="0"/>
              <a:t>) </a:t>
            </a:r>
          </a:p>
          <a:p>
            <a:r>
              <a:rPr lang="fr-FR" dirty="0"/>
              <a:t>Son rôle est de gérer l'apparence de la page web (agencement, positionnement, décoration, couleurs, taille du texte…)</a:t>
            </a:r>
          </a:p>
          <a:p>
            <a:r>
              <a:rPr lang="fr-FR" dirty="0"/>
              <a:t>Ce langage est venu compléter le HTML en 1996</a:t>
            </a:r>
          </a:p>
          <a:p>
            <a:r>
              <a:rPr lang="fr-FR" dirty="0"/>
              <a:t>Version 3 à date</a:t>
            </a:r>
          </a:p>
        </p:txBody>
      </p:sp>
    </p:spTree>
    <p:extLst>
      <p:ext uri="{BB962C8B-B14F-4D97-AF65-F5344CB8AC3E}">
        <p14:creationId xmlns:p14="http://schemas.microsoft.com/office/powerpoint/2010/main" val="8867959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Avec ou sans CSS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Le minimum pour une page WEB: le HTML, mais pas de « cosmétique »</a:t>
            </a:r>
          </a:p>
          <a:p>
            <a:r>
              <a:rPr lang="fr-FR" dirty="0"/>
              <a:t>Le CSS apporte grandement dans l’esthétique et simplifie les rendus en industrialisant les styles (cf outils de bureautique)</a:t>
            </a:r>
          </a:p>
          <a:p>
            <a:endParaRPr lang="fr-FR" dirty="0"/>
          </a:p>
          <a:p>
            <a:pPr marL="0" indent="0">
              <a:buNone/>
            </a:pPr>
            <a:r>
              <a:rPr lang="fr-FR" dirty="0"/>
              <a:t>https://www.csszengarden.com/</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XX</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X</a:t>
            </a:r>
          </a:p>
        </p:txBody>
      </p:sp>
      <p:pic>
        <p:nvPicPr>
          <p:cNvPr id="6" name="Image 5">
            <a:extLst>
              <a:ext uri="{FF2B5EF4-FFF2-40B4-BE49-F238E27FC236}">
                <a16:creationId xmlns:a16="http://schemas.microsoft.com/office/drawing/2014/main" id="{0FECC2CC-D429-7647-B93C-2C05A84BE98F}"/>
              </a:ext>
            </a:extLst>
          </p:cNvPr>
          <p:cNvPicPr>
            <a:picLocks noChangeAspect="1"/>
          </p:cNvPicPr>
          <p:nvPr/>
        </p:nvPicPr>
        <p:blipFill>
          <a:blip r:embed="rId4"/>
          <a:stretch>
            <a:fillRect/>
          </a:stretch>
        </p:blipFill>
        <p:spPr>
          <a:xfrm>
            <a:off x="5736333" y="1473912"/>
            <a:ext cx="5447065" cy="4477955"/>
          </a:xfrm>
          <a:prstGeom prst="rect">
            <a:avLst/>
          </a:prstGeom>
        </p:spPr>
      </p:pic>
    </p:spTree>
    <p:extLst>
      <p:ext uri="{BB962C8B-B14F-4D97-AF65-F5344CB8AC3E}">
        <p14:creationId xmlns:p14="http://schemas.microsoft.com/office/powerpoint/2010/main" val="38484479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Historique HTML</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HTML 1</a:t>
            </a:r>
            <a:r>
              <a:rPr lang="fr-FR" dirty="0"/>
              <a:t> : première version créée par Tim Berners-Lee en 1991</a:t>
            </a:r>
          </a:p>
          <a:p>
            <a:r>
              <a:rPr lang="fr-FR" b="1" dirty="0"/>
              <a:t>HTML 2</a:t>
            </a:r>
            <a:r>
              <a:rPr lang="fr-FR" dirty="0"/>
              <a:t> : 1994 à 1996. Pose les bases des versions suivantes du HTML. Les règles et le fonctionnement de cette version sont donnés par le W3C</a:t>
            </a:r>
          </a:p>
          <a:p>
            <a:r>
              <a:rPr lang="fr-FR" b="1" dirty="0"/>
              <a:t>HTML 3</a:t>
            </a:r>
            <a:r>
              <a:rPr lang="fr-FR" dirty="0"/>
              <a:t> : 1996, ajout de nombreuses possibilités au langage, comme les tableaux, les applets, les scripts, le positionnement du texte autour des images, etc</a:t>
            </a:r>
          </a:p>
          <a:p>
            <a:r>
              <a:rPr lang="fr-FR" b="1" dirty="0"/>
              <a:t>HTML 4</a:t>
            </a:r>
            <a:r>
              <a:rPr lang="fr-FR" dirty="0"/>
              <a:t> : 1998: arrivée des frames (qui découpent une page web en plusieurs parties), des tableaux plus complexes, des améliorations sur les formulaires, etc. Lancement du CSS !</a:t>
            </a:r>
          </a:p>
          <a:p>
            <a:pPr marL="0" indent="0">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pPr marL="0" indent="0">
              <a:buNone/>
            </a:pPr>
            <a:r>
              <a:rPr lang="fr-FR" b="1" dirty="0"/>
              <a:t>HTML 5</a:t>
            </a:r>
            <a:r>
              <a:rPr lang="fr-FR" dirty="0"/>
              <a:t> : Dernière version. Nombreuses améliorations, comme la possibilité d'inclure facilement des vidéos, un meilleur agencement du contenu, de nouvelles fonctionnalités pour les formulaires, etc</a:t>
            </a:r>
          </a:p>
          <a:p>
            <a:pPr marL="0" indent="0">
              <a:buNone/>
            </a:pPr>
            <a:endParaRPr lang="fr-FR" dirty="0"/>
          </a:p>
        </p:txBody>
      </p:sp>
    </p:spTree>
    <p:extLst>
      <p:ext uri="{BB962C8B-B14F-4D97-AF65-F5344CB8AC3E}">
        <p14:creationId xmlns:p14="http://schemas.microsoft.com/office/powerpoint/2010/main" val="8332289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Historique CSS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CSS 1</a:t>
            </a:r>
            <a:r>
              <a:rPr lang="fr-FR" dirty="0"/>
              <a:t> : dès 1996, première version du CSS. Pose les bases du langage pour travailler la page sur les couleurs, les marges, les polices de caractères, etc</a:t>
            </a:r>
          </a:p>
          <a:p>
            <a:r>
              <a:rPr lang="fr-FR" b="1" dirty="0"/>
              <a:t>CSS 2</a:t>
            </a:r>
            <a:r>
              <a:rPr lang="fr-FR" dirty="0"/>
              <a:t> : apparue en 1999 puis complétée par CSS 2.1.  Ajoute de nombreuses options. Techniques de positionnement très précises notamment</a:t>
            </a:r>
          </a:p>
          <a:p>
            <a:r>
              <a:rPr lang="fr-FR" b="1" dirty="0"/>
              <a:t>CSS 3</a:t>
            </a:r>
            <a:r>
              <a:rPr lang="fr-FR" dirty="0"/>
              <a:t> : Dernière version, avec des fonctionnalités particulièrement attendues comme les bordures arrondies, les dégradés, les ombres, etc</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Attention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pPr marL="0" indent="0">
              <a:buNone/>
            </a:pPr>
            <a:r>
              <a:rPr lang="fr-FR" dirty="0"/>
              <a:t>HTML5 et CSS3 ne sont pas </a:t>
            </a:r>
            <a:r>
              <a:rPr lang="fr-FR" b="1" dirty="0"/>
              <a:t>encore des versions "officiellement" finalisées par le W3C</a:t>
            </a:r>
            <a:r>
              <a:rPr lang="fr-FR" dirty="0"/>
              <a:t>... mais les modifications seront mineures, et les navigateurs sont compatibles avec la plupart des nouvelles fonctionnalités  </a:t>
            </a:r>
          </a:p>
        </p:txBody>
      </p:sp>
    </p:spTree>
    <p:extLst>
      <p:ext uri="{BB962C8B-B14F-4D97-AF65-F5344CB8AC3E}">
        <p14:creationId xmlns:p14="http://schemas.microsoft.com/office/powerpoint/2010/main" val="15887770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Langages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Construction de pages WEB</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Via deux approches:</a:t>
            </a:r>
          </a:p>
          <a:p>
            <a:pPr lvl="1"/>
            <a:r>
              <a:rPr lang="fr-FR" sz="1600" dirty="0"/>
              <a:t>Le  </a:t>
            </a:r>
            <a:r>
              <a:rPr lang="fr-FR" sz="1600" b="1" dirty="0"/>
              <a:t>WYSIWYG </a:t>
            </a:r>
            <a:r>
              <a:rPr lang="fr-FR" sz="1600" dirty="0"/>
              <a:t>(</a:t>
            </a:r>
            <a:r>
              <a:rPr lang="fr-FR" sz="1600" i="1" dirty="0"/>
              <a:t>What You See Is What You Get</a:t>
            </a:r>
            <a:r>
              <a:rPr lang="fr-FR" sz="1600" dirty="0"/>
              <a:t> – "ce que vous voyez est ce que vous obtenez") : programmes très faciles d'emploi. Ils permettent de créer des sites web sans apprendre de langage particulier… mais attention à la « boite noire »</a:t>
            </a:r>
          </a:p>
          <a:p>
            <a:pPr lvl="1"/>
            <a:r>
              <a:rPr lang="fr-FR" sz="1600" dirty="0"/>
              <a:t>les </a:t>
            </a:r>
            <a:r>
              <a:rPr lang="fr-FR" sz="1600" b="1" dirty="0"/>
              <a:t>éditeurs de texte</a:t>
            </a:r>
            <a:r>
              <a:rPr lang="fr-FR" sz="1600" dirty="0"/>
              <a:t> : ce sont des programmes dédiés à l'écriture de code. On peut en général les utiliser pour de multiples langages, pas seulement HTML et CSS. </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Un outil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Sublime Texte : simple, épuré et facile à lire dès le départ… mais bien d’autres encore: UltraEdit, NotePad++, etc </a:t>
            </a:r>
          </a:p>
          <a:p>
            <a:r>
              <a:rPr lang="fr-FR" dirty="0"/>
              <a:t>Le bloc note peut suffire… mais attention aux yeux!</a:t>
            </a:r>
          </a:p>
        </p:txBody>
      </p:sp>
    </p:spTree>
    <p:extLst>
      <p:ext uri="{BB962C8B-B14F-4D97-AF65-F5344CB8AC3E}">
        <p14:creationId xmlns:p14="http://schemas.microsoft.com/office/powerpoint/2010/main" val="33225207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Importance du navigateur</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Le navigateur est le programme qui nous permet de voir les sites web!</a:t>
            </a:r>
          </a:p>
          <a:p>
            <a:r>
              <a:rPr lang="fr-FR" dirty="0"/>
              <a:t>Le principal problème: </a:t>
            </a:r>
            <a:r>
              <a:rPr lang="fr-FR" i="1" dirty="0"/>
              <a:t>les différents navigateurs n'affichent pas le même site exactement de la même façon</a:t>
            </a:r>
            <a:r>
              <a:rPr lang="fr-FR" dirty="0"/>
              <a:t> ! Vérifier régulièrement que votre site fonctionne correctement sur la plupart des navigateurs</a:t>
            </a:r>
          </a:p>
          <a:p>
            <a:r>
              <a:rPr lang="fr-FR" dirty="0"/>
              <a:t>Pour compliquer les choses, </a:t>
            </a:r>
            <a:r>
              <a:rPr lang="fr-FR" b="1" dirty="0"/>
              <a:t>plusieurs versions des navigateurs coexistent</a:t>
            </a:r>
            <a:r>
              <a:rPr lang="fr-FR" dirty="0"/>
              <a:t>. Aujourd'hui, un navigateur comme Chrome sort une nouvelle version presque tous les mois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Existence de variantes de ces navigateurs conçues pour les téléphones portables, en particulier pour les </a:t>
            </a:r>
            <a:r>
              <a:rPr lang="fr-FR" b="1" dirty="0"/>
              <a:t>smartphones</a:t>
            </a:r>
          </a:p>
          <a:p>
            <a:endParaRPr lang="fr-FR" b="1" dirty="0"/>
          </a:p>
          <a:p>
            <a:r>
              <a:rPr lang="fr-FR" b="1" dirty="0"/>
              <a:t>Un vrai casse-tête !!</a:t>
            </a:r>
          </a:p>
          <a:p>
            <a:endParaRPr lang="fr-FR" dirty="0"/>
          </a:p>
          <a:p>
            <a:r>
              <a:rPr lang="fr-FR" dirty="0"/>
              <a:t>Pour aider: https://caniuse.com/</a:t>
            </a:r>
          </a:p>
        </p:txBody>
      </p:sp>
    </p:spTree>
    <p:extLst>
      <p:ext uri="{BB962C8B-B14F-4D97-AF65-F5344CB8AC3E}">
        <p14:creationId xmlns:p14="http://schemas.microsoft.com/office/powerpoint/2010/main" val="28758911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HTML, premiers pas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En HTML, on utilise des </a:t>
            </a:r>
            <a:r>
              <a:rPr lang="fr-FR" b="1" dirty="0"/>
              <a:t>balises</a:t>
            </a:r>
            <a:r>
              <a:rPr lang="fr-FR" dirty="0"/>
              <a:t>.</a:t>
            </a:r>
            <a:endParaRPr lang="fr-FR" b="1" dirty="0"/>
          </a:p>
          <a:p>
            <a:r>
              <a:rPr lang="fr-FR" dirty="0"/>
              <a:t>Les balises se repèrent facilement. Elles sont entourées de « chevrons », c'est-à-dire des symboles &lt;  et &gt;  , comme ceci : </a:t>
            </a:r>
            <a:r>
              <a:rPr lang="fr-FR" b="1" dirty="0"/>
              <a:t>&lt;balise&gt;</a:t>
            </a:r>
          </a:p>
          <a:p>
            <a:r>
              <a:rPr lang="fr-FR" dirty="0"/>
              <a:t>Elles indiquent la nature du texte qu'elles encadrent. « Ceci est le titre de la page », « Ceci est une image », « Ceci est un paragraphe de texte », etc</a:t>
            </a:r>
          </a:p>
          <a:p>
            <a:r>
              <a:rPr lang="fr-FR" dirty="0"/>
              <a:t>On distingue deux types de balises : les balises en paires et les balises orphelines.</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r>
              <a:rPr lang="fr-FR" dirty="0"/>
              <a:t>Les balises en paires</a:t>
            </a:r>
          </a:p>
          <a:p>
            <a:pPr rtl="0"/>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59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Elles s'ouvrent, contiennent du texte (voire d’autres balises), et se ferment plus loin. </a:t>
            </a:r>
          </a:p>
          <a:p>
            <a:pPr marL="0" indent="0">
              <a:buNone/>
            </a:pPr>
            <a:r>
              <a:rPr lang="fr-FR" dirty="0"/>
              <a:t>	&lt;titre&gt;Ceci est un titre&lt;/titre&gt; </a:t>
            </a:r>
          </a:p>
          <a:p>
            <a:r>
              <a:rPr lang="fr-FR" dirty="0"/>
              <a:t>On distingue une balise ouvrante ( &lt;titre&gt;  ) et une balise fermante ( &lt;/titre&gt;  ) qui indique ici que le titre se termine</a:t>
            </a:r>
          </a:p>
          <a:p>
            <a:pPr marL="0" indent="0">
              <a:buNone/>
            </a:pPr>
            <a:r>
              <a:rPr lang="fr-FR" i="1" dirty="0"/>
              <a:t>Ceci n'est pas un titre &lt;titre&gt;Ceci est un titre&lt;/titre&gt; Ceci n'est pas un titre </a:t>
            </a:r>
          </a:p>
        </p:txBody>
      </p:sp>
    </p:spTree>
    <p:extLst>
      <p:ext uri="{BB962C8B-B14F-4D97-AF65-F5344CB8AC3E}">
        <p14:creationId xmlns:p14="http://schemas.microsoft.com/office/powerpoint/2010/main" val="635830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Définitions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Programmation impérative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La programmation impérative consiste à écrire un programme en donnant des instructions qui modifient les données rangées dans des variables identifiées par des noms</a:t>
            </a:r>
          </a:p>
          <a:p>
            <a:r>
              <a:rPr lang="fr-FR" dirty="0"/>
              <a:t>Les </a:t>
            </a:r>
            <a:r>
              <a:rPr lang="fr-FR" b="1" dirty="0"/>
              <a:t>programmations structurée</a:t>
            </a:r>
            <a:r>
              <a:rPr lang="fr-FR" dirty="0"/>
              <a:t>, </a:t>
            </a:r>
            <a:r>
              <a:rPr lang="fr-FR" b="1" dirty="0"/>
              <a:t>procédurale</a:t>
            </a:r>
            <a:r>
              <a:rPr lang="fr-FR" dirty="0"/>
              <a:t> et </a:t>
            </a:r>
            <a:r>
              <a:rPr lang="fr-FR" b="1" dirty="0"/>
              <a:t>modulaire</a:t>
            </a:r>
            <a:r>
              <a:rPr lang="fr-FR" dirty="0"/>
              <a:t> sont trois approches majeures d’écriture et de structuration du code logiciel</a:t>
            </a:r>
          </a:p>
          <a:p>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r>
              <a:rPr lang="fr-FR" dirty="0"/>
              <a:t>Contexte et langage</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p:txBody>
          <a:bodyPr rtlCol="0">
            <a:noAutofit/>
          </a:bodyPr>
          <a:lstStyle/>
          <a:p>
            <a:r>
              <a:rPr lang="fr-FR" dirty="0"/>
              <a:t>Web: via le réseau Internet, avec le HTML, Javascript, CSS, PHP</a:t>
            </a:r>
          </a:p>
          <a:p>
            <a:r>
              <a:rPr lang="fr-FR" dirty="0"/>
              <a:t>Client lourd: Python, Java, C#, etc</a:t>
            </a:r>
          </a:p>
          <a:p>
            <a:r>
              <a:rPr lang="fr-FR" dirty="0"/>
              <a:t>Serveur/API: Python, Java, etc</a:t>
            </a:r>
          </a:p>
          <a:p>
            <a:r>
              <a:rPr lang="fr-FR" dirty="0"/>
              <a:t>Embarqué/temps réel : C</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35627512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Les balises orphelines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Des balises qui servent à insérer un élément à un endroit précis (par exemple une image). Il n'est pas nécessaire de délimiter le début et la fin de l'image</a:t>
            </a:r>
          </a:p>
          <a:p>
            <a:r>
              <a:rPr lang="fr-FR" dirty="0"/>
              <a:t>Une balise orpheline s'écrit comme ceci :</a:t>
            </a:r>
          </a:p>
          <a:p>
            <a:pPr marL="0" indent="0">
              <a:buNone/>
            </a:pPr>
            <a:r>
              <a:rPr lang="fr-FR" dirty="0"/>
              <a:t>	&lt;image /&gt;</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r>
              <a:rPr lang="fr-FR" dirty="0"/>
              <a:t>Les attributs</a:t>
            </a:r>
          </a:p>
          <a:p>
            <a:pPr rtl="0"/>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Les « options » des balises. Compléter pour donner des informations supplémentaires. L'attribut se place après le nom de la balise ouvrante et a le plus souvent une valeur, comme ceci :</a:t>
            </a:r>
          </a:p>
          <a:p>
            <a:pPr marL="0" indent="0">
              <a:buNone/>
            </a:pPr>
            <a:r>
              <a:rPr lang="fr-FR" dirty="0"/>
              <a:t>	&lt;balise attribut="valeur"&gt; </a:t>
            </a:r>
          </a:p>
          <a:p>
            <a:r>
              <a:rPr lang="fr-FR" dirty="0"/>
              <a:t>À quoi cela sert-il ? Prenons la balise &lt;image /&gt;. Seule, elle ne sert pas à grand-chose. On pourrait rajouter un attribut qui indique le nom de l'image à afficher :</a:t>
            </a:r>
          </a:p>
          <a:p>
            <a:pPr marL="0" indent="0">
              <a:buNone/>
            </a:pPr>
            <a:r>
              <a:rPr lang="fr-FR" dirty="0"/>
              <a:t>	&lt;image url="urlimage/photo.jpg" /&gt; </a:t>
            </a:r>
          </a:p>
          <a:p>
            <a:pPr marL="0" indent="0">
              <a:buNone/>
            </a:pPr>
            <a:r>
              <a:rPr lang="fr-FR" dirty="0"/>
              <a:t>L'ordinateur comprend alors qu'il doit afficher l'image contenue dans le fichier photo.jpg  .</a:t>
            </a:r>
          </a:p>
        </p:txBody>
      </p:sp>
    </p:spTree>
    <p:extLst>
      <p:ext uri="{BB962C8B-B14F-4D97-AF65-F5344CB8AC3E}">
        <p14:creationId xmlns:p14="http://schemas.microsoft.com/office/powerpoint/2010/main" val="24929864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Attributs (suite)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Balise « par paire »:  attributs uniquement dans la balise ouvrante</a:t>
            </a:r>
          </a:p>
          <a:p>
            <a:r>
              <a:rPr lang="fr-FR" dirty="0"/>
              <a:t>Autre exemple: 	</a:t>
            </a:r>
          </a:p>
          <a:p>
            <a:pPr marL="0" indent="0">
              <a:buNone/>
            </a:pPr>
            <a:r>
              <a:rPr lang="fr-FR" i="1" dirty="0"/>
              <a:t>&lt;citation auteur="Neil Armstrong" date="21/07/1969"&gt;  C'est un petit pas pour l'homme, mais un bond de géant pour l'humanité. &lt;/citation&gt;</a:t>
            </a:r>
          </a:p>
          <a:p>
            <a:r>
              <a:rPr lang="fr-FR" dirty="0"/>
              <a:t>La citation est de Neil Armstrong et et elle date du 21 juillet 1969 :</a:t>
            </a:r>
          </a:p>
          <a:p>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Toutes les balises « officielles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pPr marL="0" indent="0">
              <a:buNone/>
            </a:pPr>
            <a:r>
              <a:rPr lang="fr-FR" dirty="0">
                <a:hlinkClick r:id="rId4"/>
              </a:rPr>
              <a:t>https://www.w3schools.com/tags/default.asp</a:t>
            </a:r>
            <a:endParaRPr lang="fr-FR" dirty="0"/>
          </a:p>
        </p:txBody>
      </p:sp>
    </p:spTree>
    <p:extLst>
      <p:ext uri="{BB962C8B-B14F-4D97-AF65-F5344CB8AC3E}">
        <p14:creationId xmlns:p14="http://schemas.microsoft.com/office/powerpoint/2010/main" val="8978750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Première page WEB</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1EAAF7FF-B08D-FE40-9E60-9BF168BCF9BA}"/>
              </a:ext>
            </a:extLst>
          </p:cNvPr>
          <p:cNvPicPr>
            <a:picLocks noChangeAspect="1"/>
          </p:cNvPicPr>
          <p:nvPr/>
        </p:nvPicPr>
        <p:blipFill>
          <a:blip r:embed="rId4"/>
          <a:stretch>
            <a:fillRect/>
          </a:stretch>
        </p:blipFill>
        <p:spPr>
          <a:xfrm>
            <a:off x="1095550" y="2381644"/>
            <a:ext cx="8928125" cy="2773314"/>
          </a:xfrm>
          <a:prstGeom prst="rect">
            <a:avLst/>
          </a:prstGeom>
        </p:spPr>
      </p:pic>
    </p:spTree>
    <p:extLst>
      <p:ext uri="{BB962C8B-B14F-4D97-AF65-F5344CB8AC3E}">
        <p14:creationId xmlns:p14="http://schemas.microsoft.com/office/powerpoint/2010/main" val="39928411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Remarques première page WEB</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Présence d’espaces au début de certaines lignes pour « décaler » les balises. On appelle cela l'</a:t>
            </a:r>
            <a:r>
              <a:rPr lang="fr-FR" b="1" i="1" dirty="0"/>
              <a:t>indentation. </a:t>
            </a:r>
            <a:r>
              <a:rPr lang="fr-FR" dirty="0"/>
              <a:t> Non obligatoire, aucun impact sur l'affichage de la page. Permet une meilleure lisibilité</a:t>
            </a:r>
          </a:p>
        </p:txBody>
      </p:sp>
      <p:sp>
        <p:nvSpPr>
          <p:cNvPr id="18" name="Espace réservé du contenu 4">
            <a:extLst>
              <a:ext uri="{FF2B5EF4-FFF2-40B4-BE49-F238E27FC236}">
                <a16:creationId xmlns:a16="http://schemas.microsoft.com/office/drawing/2014/main" id="{E34DAE24-AEC1-CB44-9590-06EF0EDAF338}"/>
              </a:ext>
            </a:extLst>
          </p:cNvPr>
          <p:cNvSpPr>
            <a:spLocks noGrp="1"/>
          </p:cNvSpPr>
          <p:nvPr>
            <p:ph idx="1"/>
          </p:nvPr>
        </p:nvSpPr>
        <p:spPr>
          <a:xfrm>
            <a:off x="648934" y="2422380"/>
            <a:ext cx="4727735" cy="3029446"/>
          </a:xfrm>
        </p:spPr>
        <p:txBody>
          <a:bodyPr rtlCol="0">
            <a:noAutofit/>
          </a:bodyPr>
          <a:lstStyle/>
          <a:p>
            <a:r>
              <a:rPr lang="fr-FR" dirty="0"/>
              <a:t>Les balises s'ouvrent et se ferment dans un ordre précis. Par exemple, la balise &lt;html&gt;  est la première que l'on ouvre et c'est aussi la dernière que l'on ferme (tout à la fin du code, avec &lt;/html&gt;  ). </a:t>
            </a:r>
            <a:r>
              <a:rPr lang="fr-FR" i="1" dirty="0"/>
              <a:t>Les balises doivent être fermées dans le sens inverse de leur ouverture.</a:t>
            </a:r>
            <a:r>
              <a:rPr lang="fr-FR" dirty="0"/>
              <a:t> </a:t>
            </a:r>
          </a:p>
          <a:p>
            <a:r>
              <a:rPr lang="fr-FR" dirty="0"/>
              <a:t>Un exemple :</a:t>
            </a:r>
          </a:p>
          <a:p>
            <a:pPr marL="0" indent="0">
              <a:buNone/>
            </a:pPr>
            <a:r>
              <a:rPr lang="fr-FR" i="1" dirty="0"/>
              <a:t>&lt;html&gt;&lt;body&gt;&lt;/body&gt;&lt;/html&gt;  </a:t>
            </a:r>
            <a:r>
              <a:rPr lang="fr-FR" dirty="0"/>
              <a:t>: </a:t>
            </a:r>
            <a:r>
              <a:rPr lang="fr-FR" b="1" dirty="0"/>
              <a:t>correct</a:t>
            </a:r>
            <a:r>
              <a:rPr lang="fr-FR" dirty="0"/>
              <a:t>. Une balise qui est ouverte à l'intérieur d'une autre doit aussi être fermée à l'intérieur.</a:t>
            </a:r>
          </a:p>
          <a:p>
            <a:pPr marL="0" indent="0">
              <a:buNone/>
            </a:pPr>
            <a:r>
              <a:rPr lang="fr-FR" dirty="0"/>
              <a:t>&lt;html&gt;&lt;body&gt;&lt;/html&gt;&lt;/body&gt;  : </a:t>
            </a:r>
            <a:r>
              <a:rPr lang="fr-FR" b="1" dirty="0"/>
              <a:t>incorrect</a:t>
            </a:r>
            <a:r>
              <a:rPr lang="fr-FR" dirty="0"/>
              <a:t>, les balises s'entremêlent.</a:t>
            </a:r>
          </a:p>
          <a:p>
            <a:pPr marL="0" indent="0">
              <a:buNone/>
            </a:pPr>
            <a:br>
              <a:rPr lang="fr-FR" dirty="0"/>
            </a:br>
            <a:endParaRPr lang="fr-FR" dirty="0"/>
          </a:p>
          <a:p>
            <a:endParaRPr lang="fr-FR" dirty="0"/>
          </a:p>
        </p:txBody>
      </p:sp>
    </p:spTree>
    <p:extLst>
      <p:ext uri="{BB962C8B-B14F-4D97-AF65-F5344CB8AC3E}">
        <p14:creationId xmlns:p14="http://schemas.microsoft.com/office/powerpoint/2010/main" val="11929706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Première page WEB</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1EAAF7FF-B08D-FE40-9E60-9BF168BCF9BA}"/>
              </a:ext>
            </a:extLst>
          </p:cNvPr>
          <p:cNvPicPr>
            <a:picLocks noChangeAspect="1"/>
          </p:cNvPicPr>
          <p:nvPr/>
        </p:nvPicPr>
        <p:blipFill>
          <a:blip r:embed="rId4"/>
          <a:stretch>
            <a:fillRect/>
          </a:stretch>
        </p:blipFill>
        <p:spPr>
          <a:xfrm>
            <a:off x="1095550" y="2381644"/>
            <a:ext cx="8928125" cy="2773314"/>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Encre 1">
                <a:extLst>
                  <a:ext uri="{FF2B5EF4-FFF2-40B4-BE49-F238E27FC236}">
                    <a16:creationId xmlns:a16="http://schemas.microsoft.com/office/drawing/2014/main" id="{2D9B7A24-0129-AD42-90FB-AE12851B7CF9}"/>
                  </a:ext>
                </a:extLst>
              </p14:cNvPr>
              <p14:cNvContentPartPr/>
              <p14:nvPr/>
            </p14:nvContentPartPr>
            <p14:xfrm>
              <a:off x="1674046" y="2655159"/>
              <a:ext cx="1380600" cy="24120"/>
            </p14:xfrm>
          </p:contentPart>
        </mc:Choice>
        <mc:Fallback xmlns="">
          <p:pic>
            <p:nvPicPr>
              <p:cNvPr id="2" name="Encre 1">
                <a:extLst>
                  <a:ext uri="{FF2B5EF4-FFF2-40B4-BE49-F238E27FC236}">
                    <a16:creationId xmlns:a16="http://schemas.microsoft.com/office/drawing/2014/main" id="{2D9B7A24-0129-AD42-90FB-AE12851B7CF9}"/>
                  </a:ext>
                </a:extLst>
              </p:cNvPr>
              <p:cNvPicPr/>
              <p:nvPr/>
            </p:nvPicPr>
            <p:blipFill>
              <a:blip r:embed="rId6"/>
              <a:stretch>
                <a:fillRect/>
              </a:stretch>
            </p:blipFill>
            <p:spPr>
              <a:xfrm>
                <a:off x="1620046" y="2547519"/>
                <a:ext cx="1488240" cy="239760"/>
              </a:xfrm>
              <a:prstGeom prst="rect">
                <a:avLst/>
              </a:prstGeom>
            </p:spPr>
          </p:pic>
        </mc:Fallback>
      </mc:AlternateContent>
    </p:spTree>
    <p:extLst>
      <p:ext uri="{BB962C8B-B14F-4D97-AF65-F5344CB8AC3E}">
        <p14:creationId xmlns:p14="http://schemas.microsoft.com/office/powerpoint/2010/main" val="40026790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Doctype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0173395" cy="3029446"/>
          </a:xfrm>
        </p:spPr>
        <p:txBody>
          <a:bodyPr rtlCol="0">
            <a:noAutofit/>
          </a:bodyPr>
          <a:lstStyle/>
          <a:p>
            <a:r>
              <a:rPr lang="fr-FR" dirty="0"/>
              <a:t>Toute première ligne! Indispensable car indique qu'il s'agit bien d'une page web HTML. Balise à part et unique !</a:t>
            </a:r>
            <a:br>
              <a:rPr lang="fr-FR" dirty="0"/>
            </a:br>
            <a:r>
              <a:rPr lang="fr-FR" dirty="0"/>
              <a:t>				</a:t>
            </a:r>
          </a:p>
          <a:p>
            <a:r>
              <a:rPr lang="fr-FR" dirty="0"/>
              <a:t>Incroyablement complexe par le passé. Exemple HTML1 :</a:t>
            </a:r>
            <a:br>
              <a:rPr lang="fr-FR" dirty="0"/>
            </a:br>
            <a:r>
              <a:rPr lang="fr-FR" dirty="0"/>
              <a:t>&lt;!DOCTYPE html PUBLIC "-//W3C//DTD XHTML 1.0 Strict//EN" "http://www.w3.org/TR/xhtml1/DTD/xhtml1-strict.dtd"&gt;</a:t>
            </a:r>
          </a:p>
          <a:p>
            <a:pPr marL="0" indent="0">
              <a:buNone/>
            </a:pPr>
            <a:endParaRPr lang="fr-FR" dirty="0"/>
          </a:p>
          <a:p>
            <a:r>
              <a:rPr lang="fr-FR" dirty="0"/>
              <a:t>Depuis HTML5, simplification:  &lt;!DOCTYPE html&gt;   (attention, page forcément en HTML5 !)</a:t>
            </a:r>
          </a:p>
          <a:p>
            <a:pPr marL="0" indent="0">
              <a:buNone/>
            </a:pPr>
            <a:br>
              <a:rPr lang="fr-FR" dirty="0"/>
            </a:br>
            <a:endParaRPr lang="fr-FR" dirty="0"/>
          </a:p>
          <a:p>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6017944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Première page WEB</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1EAAF7FF-B08D-FE40-9E60-9BF168BCF9BA}"/>
              </a:ext>
            </a:extLst>
          </p:cNvPr>
          <p:cNvPicPr>
            <a:picLocks noChangeAspect="1"/>
          </p:cNvPicPr>
          <p:nvPr/>
        </p:nvPicPr>
        <p:blipFill>
          <a:blip r:embed="rId4"/>
          <a:stretch>
            <a:fillRect/>
          </a:stretch>
        </p:blipFill>
        <p:spPr>
          <a:xfrm>
            <a:off x="1095550" y="2381644"/>
            <a:ext cx="8928125" cy="2773314"/>
          </a:xfrm>
          <a:prstGeom prst="rect">
            <a:avLst/>
          </a:prstGeom>
        </p:spPr>
      </p:pic>
      <mc:AlternateContent xmlns:mc="http://schemas.openxmlformats.org/markup-compatibility/2006" xmlns:p14="http://schemas.microsoft.com/office/powerpoint/2010/main">
        <mc:Choice Requires="p14">
          <p:contentPart p14:bwMode="auto" r:id="rId5">
            <p14:nvContentPartPr>
              <p14:cNvPr id="7" name="Encre 6">
                <a:extLst>
                  <a:ext uri="{FF2B5EF4-FFF2-40B4-BE49-F238E27FC236}">
                    <a16:creationId xmlns:a16="http://schemas.microsoft.com/office/drawing/2014/main" id="{D75C06FF-B986-604E-B3E5-F5E73C926F11}"/>
                  </a:ext>
                </a:extLst>
              </p14:cNvPr>
              <p14:cNvContentPartPr/>
              <p14:nvPr/>
            </p14:nvContentPartPr>
            <p14:xfrm>
              <a:off x="1726966" y="2881959"/>
              <a:ext cx="498960" cy="3240"/>
            </p14:xfrm>
          </p:contentPart>
        </mc:Choice>
        <mc:Fallback xmlns="">
          <p:pic>
            <p:nvPicPr>
              <p:cNvPr id="7" name="Encre 6">
                <a:extLst>
                  <a:ext uri="{FF2B5EF4-FFF2-40B4-BE49-F238E27FC236}">
                    <a16:creationId xmlns:a16="http://schemas.microsoft.com/office/drawing/2014/main" id="{D75C06FF-B986-604E-B3E5-F5E73C926F11}"/>
                  </a:ext>
                </a:extLst>
              </p:cNvPr>
              <p:cNvPicPr/>
              <p:nvPr/>
            </p:nvPicPr>
            <p:blipFill>
              <a:blip r:embed="rId6"/>
              <a:stretch>
                <a:fillRect/>
              </a:stretch>
            </p:blipFill>
            <p:spPr>
              <a:xfrm>
                <a:off x="1672966" y="2774319"/>
                <a:ext cx="60660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9" name="Encre 8">
                <a:extLst>
                  <a:ext uri="{FF2B5EF4-FFF2-40B4-BE49-F238E27FC236}">
                    <a16:creationId xmlns:a16="http://schemas.microsoft.com/office/drawing/2014/main" id="{A93F00F9-00C0-C945-B5FF-6665EE29605A}"/>
                  </a:ext>
                </a:extLst>
              </p14:cNvPr>
              <p14:cNvContentPartPr/>
              <p14:nvPr/>
            </p14:nvContentPartPr>
            <p14:xfrm>
              <a:off x="1691686" y="4839639"/>
              <a:ext cx="728280" cy="19080"/>
            </p14:xfrm>
          </p:contentPart>
        </mc:Choice>
        <mc:Fallback xmlns="">
          <p:pic>
            <p:nvPicPr>
              <p:cNvPr id="9" name="Encre 8">
                <a:extLst>
                  <a:ext uri="{FF2B5EF4-FFF2-40B4-BE49-F238E27FC236}">
                    <a16:creationId xmlns:a16="http://schemas.microsoft.com/office/drawing/2014/main" id="{A93F00F9-00C0-C945-B5FF-6665EE29605A}"/>
                  </a:ext>
                </a:extLst>
              </p:cNvPr>
              <p:cNvPicPr/>
              <p:nvPr/>
            </p:nvPicPr>
            <p:blipFill>
              <a:blip r:embed="rId8"/>
              <a:stretch>
                <a:fillRect/>
              </a:stretch>
            </p:blipFill>
            <p:spPr>
              <a:xfrm>
                <a:off x="1638046" y="4731639"/>
                <a:ext cx="835920" cy="234720"/>
              </a:xfrm>
              <a:prstGeom prst="rect">
                <a:avLst/>
              </a:prstGeom>
            </p:spPr>
          </p:pic>
        </mc:Fallback>
      </mc:AlternateContent>
    </p:spTree>
    <p:extLst>
      <p:ext uri="{BB962C8B-B14F-4D97-AF65-F5344CB8AC3E}">
        <p14:creationId xmlns:p14="http://schemas.microsoft.com/office/powerpoint/2010/main" val="3190529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Balise HTML</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En « paire »:</a:t>
            </a:r>
          </a:p>
          <a:p>
            <a:pPr marL="0" indent="0">
              <a:buNone/>
            </a:pPr>
            <a:r>
              <a:rPr lang="fr-FR" dirty="0"/>
              <a:t>	&lt;html&gt;   &lt;/html&gt; </a:t>
            </a:r>
          </a:p>
          <a:p>
            <a:r>
              <a:rPr lang="fr-FR" dirty="0"/>
              <a:t>Balise principale du code.  Englobe tout le contenu de votre page.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35267516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Première page WEB</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1EAAF7FF-B08D-FE40-9E60-9BF168BCF9BA}"/>
              </a:ext>
            </a:extLst>
          </p:cNvPr>
          <p:cNvPicPr>
            <a:picLocks noChangeAspect="1"/>
          </p:cNvPicPr>
          <p:nvPr/>
        </p:nvPicPr>
        <p:blipFill>
          <a:blip r:embed="rId4"/>
          <a:stretch>
            <a:fillRect/>
          </a:stretch>
        </p:blipFill>
        <p:spPr>
          <a:xfrm>
            <a:off x="1095550" y="2381644"/>
            <a:ext cx="8928125" cy="2773314"/>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Encre 1">
                <a:extLst>
                  <a:ext uri="{FF2B5EF4-FFF2-40B4-BE49-F238E27FC236}">
                    <a16:creationId xmlns:a16="http://schemas.microsoft.com/office/drawing/2014/main" id="{B3FBBF25-7360-DC47-B5D0-516F27F28DA6}"/>
                  </a:ext>
                </a:extLst>
              </p14:cNvPr>
              <p14:cNvContentPartPr/>
              <p14:nvPr/>
            </p14:nvContentPartPr>
            <p14:xfrm>
              <a:off x="2031886" y="3077799"/>
              <a:ext cx="560880" cy="360"/>
            </p14:xfrm>
          </p:contentPart>
        </mc:Choice>
        <mc:Fallback xmlns="">
          <p:pic>
            <p:nvPicPr>
              <p:cNvPr id="2" name="Encre 1">
                <a:extLst>
                  <a:ext uri="{FF2B5EF4-FFF2-40B4-BE49-F238E27FC236}">
                    <a16:creationId xmlns:a16="http://schemas.microsoft.com/office/drawing/2014/main" id="{B3FBBF25-7360-DC47-B5D0-516F27F28DA6}"/>
                  </a:ext>
                </a:extLst>
              </p:cNvPr>
              <p:cNvPicPr/>
              <p:nvPr/>
            </p:nvPicPr>
            <p:blipFill>
              <a:blip r:embed="rId6"/>
              <a:stretch>
                <a:fillRect/>
              </a:stretch>
            </p:blipFill>
            <p:spPr>
              <a:xfrm>
                <a:off x="1977886" y="2970159"/>
                <a:ext cx="66852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Encre 4">
                <a:extLst>
                  <a:ext uri="{FF2B5EF4-FFF2-40B4-BE49-F238E27FC236}">
                    <a16:creationId xmlns:a16="http://schemas.microsoft.com/office/drawing/2014/main" id="{824E2E79-7564-D74A-8303-65827BD3F002}"/>
                  </a:ext>
                </a:extLst>
              </p14:cNvPr>
              <p14:cNvContentPartPr/>
              <p14:nvPr/>
            </p14:nvContentPartPr>
            <p14:xfrm>
              <a:off x="2048446" y="3740919"/>
              <a:ext cx="720360" cy="13320"/>
            </p14:xfrm>
          </p:contentPart>
        </mc:Choice>
        <mc:Fallback xmlns="">
          <p:pic>
            <p:nvPicPr>
              <p:cNvPr id="5" name="Encre 4">
                <a:extLst>
                  <a:ext uri="{FF2B5EF4-FFF2-40B4-BE49-F238E27FC236}">
                    <a16:creationId xmlns:a16="http://schemas.microsoft.com/office/drawing/2014/main" id="{824E2E79-7564-D74A-8303-65827BD3F002}"/>
                  </a:ext>
                </a:extLst>
              </p:cNvPr>
              <p:cNvPicPr/>
              <p:nvPr/>
            </p:nvPicPr>
            <p:blipFill>
              <a:blip r:embed="rId8"/>
              <a:stretch>
                <a:fillRect/>
              </a:stretch>
            </p:blipFill>
            <p:spPr>
              <a:xfrm>
                <a:off x="1994446" y="3633279"/>
                <a:ext cx="828000" cy="2289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7" name="Encre 6">
                <a:extLst>
                  <a:ext uri="{FF2B5EF4-FFF2-40B4-BE49-F238E27FC236}">
                    <a16:creationId xmlns:a16="http://schemas.microsoft.com/office/drawing/2014/main" id="{A08072BE-173E-D643-844C-8D4F2A1DBC84}"/>
                  </a:ext>
                </a:extLst>
              </p14:cNvPr>
              <p14:cNvContentPartPr/>
              <p14:nvPr/>
            </p14:nvContentPartPr>
            <p14:xfrm>
              <a:off x="2085166" y="4200999"/>
              <a:ext cx="706320" cy="360"/>
            </p14:xfrm>
          </p:contentPart>
        </mc:Choice>
        <mc:Fallback xmlns="">
          <p:pic>
            <p:nvPicPr>
              <p:cNvPr id="7" name="Encre 6">
                <a:extLst>
                  <a:ext uri="{FF2B5EF4-FFF2-40B4-BE49-F238E27FC236}">
                    <a16:creationId xmlns:a16="http://schemas.microsoft.com/office/drawing/2014/main" id="{A08072BE-173E-D643-844C-8D4F2A1DBC84}"/>
                  </a:ext>
                </a:extLst>
              </p:cNvPr>
              <p:cNvPicPr/>
              <p:nvPr/>
            </p:nvPicPr>
            <p:blipFill>
              <a:blip r:embed="rId10"/>
              <a:stretch>
                <a:fillRect/>
              </a:stretch>
            </p:blipFill>
            <p:spPr>
              <a:xfrm>
                <a:off x="2031166" y="4093359"/>
                <a:ext cx="81396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9" name="Encre 8">
                <a:extLst>
                  <a:ext uri="{FF2B5EF4-FFF2-40B4-BE49-F238E27FC236}">
                    <a16:creationId xmlns:a16="http://schemas.microsoft.com/office/drawing/2014/main" id="{2DA8C429-D9D8-C240-8B06-A1831EC52EA5}"/>
                  </a:ext>
                </a:extLst>
              </p14:cNvPr>
              <p14:cNvContentPartPr/>
              <p14:nvPr/>
            </p14:nvContentPartPr>
            <p14:xfrm>
              <a:off x="2070406" y="4635519"/>
              <a:ext cx="875880" cy="46440"/>
            </p14:xfrm>
          </p:contentPart>
        </mc:Choice>
        <mc:Fallback xmlns="">
          <p:pic>
            <p:nvPicPr>
              <p:cNvPr id="9" name="Encre 8">
                <a:extLst>
                  <a:ext uri="{FF2B5EF4-FFF2-40B4-BE49-F238E27FC236}">
                    <a16:creationId xmlns:a16="http://schemas.microsoft.com/office/drawing/2014/main" id="{2DA8C429-D9D8-C240-8B06-A1831EC52EA5}"/>
                  </a:ext>
                </a:extLst>
              </p:cNvPr>
              <p:cNvPicPr/>
              <p:nvPr/>
            </p:nvPicPr>
            <p:blipFill>
              <a:blip r:embed="rId12"/>
              <a:stretch>
                <a:fillRect/>
              </a:stretch>
            </p:blipFill>
            <p:spPr>
              <a:xfrm>
                <a:off x="2016766" y="4527519"/>
                <a:ext cx="983520" cy="262080"/>
              </a:xfrm>
              <a:prstGeom prst="rect">
                <a:avLst/>
              </a:prstGeom>
            </p:spPr>
          </p:pic>
        </mc:Fallback>
      </mc:AlternateContent>
    </p:spTree>
    <p:extLst>
      <p:ext uri="{BB962C8B-B14F-4D97-AF65-F5344CB8AC3E}">
        <p14:creationId xmlns:p14="http://schemas.microsoft.com/office/powerpoint/2010/main" val="57852138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Balise « head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En « paire »:</a:t>
            </a:r>
          </a:p>
          <a:p>
            <a:pPr marL="0" indent="0">
              <a:buNone/>
            </a:pPr>
            <a:r>
              <a:rPr lang="fr-FR" dirty="0"/>
              <a:t>	&lt;head&gt;   &lt;/head&gt; </a:t>
            </a:r>
          </a:p>
          <a:p>
            <a:r>
              <a:rPr lang="fr-FR" dirty="0"/>
              <a:t>Cette section donne quelques informations générales sur la page: titre, l'encodage </a:t>
            </a:r>
          </a:p>
          <a:p>
            <a:r>
              <a:rPr lang="fr-FR" dirty="0"/>
              <a:t>Les informations que contient l'en-tête ne sont pas affichées sur la page, ce sont simplement des informations générales à destination de l'ordinateur, moteur de recherche, etc</a:t>
            </a:r>
          </a:p>
          <a:p>
            <a:pPr marL="0" indent="0">
              <a:buNone/>
            </a:pPr>
            <a:endParaRPr lang="fr-FR" dirty="0"/>
          </a:p>
          <a:p>
            <a:pPr marL="0" indent="0">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69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b="1" dirty="0"/>
              <a:t>En « paire »:</a:t>
            </a:r>
          </a:p>
          <a:p>
            <a:pPr marL="0" indent="0">
              <a:buNone/>
            </a:pPr>
            <a:r>
              <a:rPr lang="fr-FR" dirty="0"/>
              <a:t>	&lt;body&gt;   &lt;/body&gt; </a:t>
            </a:r>
          </a:p>
          <a:p>
            <a:r>
              <a:rPr lang="fr-FR" dirty="0"/>
              <a:t>C'est là que se trouve la partie principale de la page. Tout ce que nous écrirons ici sera affiché à l'écran. </a:t>
            </a:r>
          </a:p>
          <a:p>
            <a:r>
              <a:rPr lang="fr-FR" dirty="0"/>
              <a:t>Pour le moment, le corps est vide</a:t>
            </a:r>
          </a:p>
        </p:txBody>
      </p:sp>
      <p:sp>
        <p:nvSpPr>
          <p:cNvPr id="18" name="Espace réservé du contenu 7">
            <a:extLst>
              <a:ext uri="{FF2B5EF4-FFF2-40B4-BE49-F238E27FC236}">
                <a16:creationId xmlns:a16="http://schemas.microsoft.com/office/drawing/2014/main" id="{90783867-6157-8D4F-B6B5-DF5779971768}"/>
              </a:ext>
            </a:extLst>
          </p:cNvPr>
          <p:cNvSpPr txBox="1">
            <a:spLocks/>
          </p:cNvSpPr>
          <p:nvPr/>
        </p:nvSpPr>
        <p:spPr>
          <a:xfrm>
            <a:off x="6095999" y="1830224"/>
            <a:ext cx="4727735" cy="46515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Balise « body »</a:t>
            </a:r>
          </a:p>
        </p:txBody>
      </p:sp>
    </p:spTree>
    <p:extLst>
      <p:ext uri="{BB962C8B-B14F-4D97-AF65-F5344CB8AC3E}">
        <p14:creationId xmlns:p14="http://schemas.microsoft.com/office/powerpoint/2010/main" val="2695121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Définitions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Instruction</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Une instruction comporte des mots-clés ou symboles définis par le langage et des expressions qui ont une valeur au moment de l’exécution</a:t>
            </a:r>
          </a:p>
          <a:p>
            <a:pPr fontAlgn="base"/>
            <a:r>
              <a:rPr lang="fr-FR" dirty="0"/>
              <a:t>Exemple :</a:t>
            </a:r>
          </a:p>
          <a:p>
            <a:pPr lvl="1" fontAlgn="base"/>
            <a:r>
              <a:rPr lang="fr-FR" b="1" dirty="0"/>
              <a:t>if (x == 0)</a:t>
            </a:r>
            <a:endParaRPr lang="fr-FR" dirty="0"/>
          </a:p>
          <a:p>
            <a:pPr lvl="1" fontAlgn="base"/>
            <a:r>
              <a:rPr lang="fr-FR" b="1" dirty="0"/>
              <a:t>y = 5 * x;</a:t>
            </a:r>
            <a:endParaRPr lang="fr-FR" dirty="0"/>
          </a:p>
          <a:p>
            <a:pPr fontAlgn="base"/>
            <a:r>
              <a:rPr lang="fr-FR" dirty="0"/>
              <a:t>Les types d’instruction dépendent du langage qu’on utilise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Variable</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p:txBody>
          <a:bodyPr rtlCol="0">
            <a:noAutofit/>
          </a:bodyPr>
          <a:lstStyle/>
          <a:p>
            <a:pPr fontAlgn="base"/>
            <a:r>
              <a:rPr lang="fr-FR" dirty="0"/>
              <a:t>Une variable correspond à un emplacement dans la mémoire centrale</a:t>
            </a:r>
          </a:p>
          <a:p>
            <a:pPr fontAlgn="base"/>
            <a:r>
              <a:rPr lang="fr-FR" dirty="0"/>
              <a:t>Une variable est utilisée par le programme pour enregistrer une valeur qu’il réutilisera dans la suite de son exécution</a:t>
            </a:r>
          </a:p>
          <a:p>
            <a:pPr fontAlgn="base"/>
            <a:r>
              <a:rPr lang="fr-FR" dirty="0"/>
              <a:t>Une variable est identifiée par son nom</a:t>
            </a:r>
          </a:p>
          <a:p>
            <a:pPr fontAlgn="base"/>
            <a:r>
              <a:rPr lang="fr-FR" b="1" dirty="0"/>
              <a:t>Affectation</a:t>
            </a:r>
            <a:r>
              <a:rPr lang="fr-FR" dirty="0"/>
              <a:t> : action d’enregistrer une nouvelle valeur dans une variable ; par exemple « x = 8; »</a:t>
            </a:r>
            <a:br>
              <a:rPr lang="fr-FR" dirty="0"/>
            </a:b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122353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Première page WEB</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1EAAF7FF-B08D-FE40-9E60-9BF168BCF9BA}"/>
              </a:ext>
            </a:extLst>
          </p:cNvPr>
          <p:cNvPicPr>
            <a:picLocks noChangeAspect="1"/>
          </p:cNvPicPr>
          <p:nvPr/>
        </p:nvPicPr>
        <p:blipFill>
          <a:blip r:embed="rId4"/>
          <a:stretch>
            <a:fillRect/>
          </a:stretch>
        </p:blipFill>
        <p:spPr>
          <a:xfrm>
            <a:off x="1095550" y="2381644"/>
            <a:ext cx="8928125" cy="2773314"/>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Encre 1">
                <a:extLst>
                  <a:ext uri="{FF2B5EF4-FFF2-40B4-BE49-F238E27FC236}">
                    <a16:creationId xmlns:a16="http://schemas.microsoft.com/office/drawing/2014/main" id="{072F481C-2CA8-A64F-AB7C-319739ED94BF}"/>
                  </a:ext>
                </a:extLst>
              </p14:cNvPr>
              <p14:cNvContentPartPr/>
              <p14:nvPr/>
            </p14:nvContentPartPr>
            <p14:xfrm>
              <a:off x="2370286" y="3351399"/>
              <a:ext cx="2136960" cy="16200"/>
            </p14:xfrm>
          </p:contentPart>
        </mc:Choice>
        <mc:Fallback xmlns="">
          <p:pic>
            <p:nvPicPr>
              <p:cNvPr id="2" name="Encre 1">
                <a:extLst>
                  <a:ext uri="{FF2B5EF4-FFF2-40B4-BE49-F238E27FC236}">
                    <a16:creationId xmlns:a16="http://schemas.microsoft.com/office/drawing/2014/main" id="{072F481C-2CA8-A64F-AB7C-319739ED94BF}"/>
                  </a:ext>
                </a:extLst>
              </p:cNvPr>
              <p:cNvPicPr/>
              <p:nvPr/>
            </p:nvPicPr>
            <p:blipFill>
              <a:blip r:embed="rId6"/>
              <a:stretch>
                <a:fillRect/>
              </a:stretch>
            </p:blipFill>
            <p:spPr>
              <a:xfrm>
                <a:off x="2316286" y="3243759"/>
                <a:ext cx="224460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Encre 4">
                <a:extLst>
                  <a:ext uri="{FF2B5EF4-FFF2-40B4-BE49-F238E27FC236}">
                    <a16:creationId xmlns:a16="http://schemas.microsoft.com/office/drawing/2014/main" id="{764AB6B9-4746-FE48-B7E6-7A8037EC1519}"/>
                  </a:ext>
                </a:extLst>
              </p14:cNvPr>
              <p14:cNvContentPartPr/>
              <p14:nvPr/>
            </p14:nvContentPartPr>
            <p14:xfrm>
              <a:off x="2358766" y="3520239"/>
              <a:ext cx="1864800" cy="10440"/>
            </p14:xfrm>
          </p:contentPart>
        </mc:Choice>
        <mc:Fallback xmlns="">
          <p:pic>
            <p:nvPicPr>
              <p:cNvPr id="5" name="Encre 4">
                <a:extLst>
                  <a:ext uri="{FF2B5EF4-FFF2-40B4-BE49-F238E27FC236}">
                    <a16:creationId xmlns:a16="http://schemas.microsoft.com/office/drawing/2014/main" id="{764AB6B9-4746-FE48-B7E6-7A8037EC1519}"/>
                  </a:ext>
                </a:extLst>
              </p:cNvPr>
              <p:cNvPicPr/>
              <p:nvPr/>
            </p:nvPicPr>
            <p:blipFill>
              <a:blip r:embed="rId8"/>
              <a:stretch>
                <a:fillRect/>
              </a:stretch>
            </p:blipFill>
            <p:spPr>
              <a:xfrm>
                <a:off x="2305126" y="3412599"/>
                <a:ext cx="1972440" cy="226080"/>
              </a:xfrm>
              <a:prstGeom prst="rect">
                <a:avLst/>
              </a:prstGeom>
            </p:spPr>
          </p:pic>
        </mc:Fallback>
      </mc:AlternateContent>
    </p:spTree>
    <p:extLst>
      <p:ext uri="{BB962C8B-B14F-4D97-AF65-F5344CB8AC3E}">
        <p14:creationId xmlns:p14="http://schemas.microsoft.com/office/powerpoint/2010/main" val="358165145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Balise « meta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b="1" dirty="0"/>
              <a:t>Apporter des informations sur la page</a:t>
            </a:r>
          </a:p>
          <a:p>
            <a:r>
              <a:rPr lang="fr-FR" dirty="0"/>
              <a:t>Encodage: &lt;meta charset="utf-8" /&gt;  : indique la façon dont le fichier est enregistré et  comment les caractères spéciaux vont s'afficher (accents, idéogrammes chinois et japonais, caractères arabes, etc)</a:t>
            </a:r>
          </a:p>
          <a:p>
            <a:r>
              <a:rPr lang="fr-FR" dirty="0"/>
              <a:t>Langue : &lt;meta content="fr" name="language" /&gt;</a:t>
            </a:r>
          </a:p>
          <a:p>
            <a:r>
              <a:rPr lang="fr-FR" dirty="0"/>
              <a:t>Etc</a:t>
            </a:r>
          </a:p>
          <a:p>
            <a:pPr marL="0" indent="0">
              <a:buNone/>
            </a:pPr>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Balise « title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C'est le titre de votre page, probablement l'élément le plus important ! Toute page doit avoir un titre qui décrit ce qu'elle contient</a:t>
            </a:r>
          </a:p>
          <a:p>
            <a:r>
              <a:rPr lang="fr-FR" dirty="0"/>
              <a:t>Il est conseillé de garder le titre assez court (moins de 100 caractères, en général)</a:t>
            </a:r>
          </a:p>
          <a:p>
            <a:r>
              <a:rPr lang="fr-FR" dirty="0"/>
              <a:t>Le titre ne s'affiche pas dans votre page mais en haut de celle-ci (souvent dans l'onglet du navigateur)</a:t>
            </a:r>
          </a:p>
        </p:txBody>
      </p:sp>
    </p:spTree>
    <p:extLst>
      <p:ext uri="{BB962C8B-B14F-4D97-AF65-F5344CB8AC3E}">
        <p14:creationId xmlns:p14="http://schemas.microsoft.com/office/powerpoint/2010/main" val="33540078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a:xfrm>
            <a:off x="642917" y="1834004"/>
            <a:ext cx="10180817" cy="465155"/>
          </a:xfrm>
        </p:spPr>
        <p:txBody>
          <a:bodyPr rtlCol="0">
            <a:noAutofit/>
          </a:bodyPr>
          <a:lstStyle/>
          <a:p>
            <a:pPr rtl="0"/>
            <a:r>
              <a:rPr lang="fr-FR" dirty="0"/>
              <a:t>Commentaires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a:xfrm>
            <a:off x="642917" y="2422380"/>
            <a:ext cx="10180818" cy="3029446"/>
          </a:xfrm>
        </p:spPr>
        <p:txBody>
          <a:bodyPr rtlCol="0">
            <a:noAutofit/>
          </a:bodyPr>
          <a:lstStyle/>
          <a:p>
            <a:r>
              <a:rPr lang="fr-FR" dirty="0"/>
              <a:t>Un commentaire est une balise HTML avec une forme bien spéciale :</a:t>
            </a:r>
          </a:p>
          <a:p>
            <a:r>
              <a:rPr lang="fr-FR" dirty="0"/>
              <a:t>&lt;!-- Ceci est un commentaire --&gt; </a:t>
            </a:r>
          </a:p>
          <a:p>
            <a:r>
              <a:rPr lang="fr-FR" dirty="0"/>
              <a:t>Vous pouvez le mettre où vous voulez au sein de votre code source</a:t>
            </a:r>
          </a:p>
          <a:p>
            <a:r>
              <a:rPr lang="fr-FR" dirty="0"/>
              <a:t>Aucun impact sur votre page</a:t>
            </a:r>
          </a:p>
          <a:p>
            <a:r>
              <a:rPr lang="fr-FR" dirty="0"/>
              <a:t>Attention ! Visible de tous !</a:t>
            </a:r>
          </a:p>
        </p:txBody>
      </p:sp>
    </p:spTree>
    <p:extLst>
      <p:ext uri="{BB962C8B-B14F-4D97-AF65-F5344CB8AC3E}">
        <p14:creationId xmlns:p14="http://schemas.microsoft.com/office/powerpoint/2010/main" val="36800228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De façon concrète: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marL="0" indent="0">
              <a:buNone/>
            </a:pPr>
            <a:r>
              <a:rPr lang="fr-FR" dirty="0"/>
              <a:t>En regardant le code source des pages (clique droit ou F11) :</a:t>
            </a:r>
          </a:p>
          <a:p>
            <a:r>
              <a:rPr lang="fr-FR" dirty="0">
                <a:hlinkClick r:id="rId3"/>
              </a:rPr>
              <a:t>https://www.qwant.com/?l=fr</a:t>
            </a:r>
            <a:endParaRPr lang="fr-FR" dirty="0"/>
          </a:p>
          <a:p>
            <a:r>
              <a:rPr lang="fr-FR" dirty="0">
                <a:hlinkClick r:id="rId4"/>
              </a:rPr>
              <a:t>https://fr.wikipedia.org/wiki/Wikip%C3%A9dia:Accueil_principal</a:t>
            </a: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5"/>
          <a:stretch>
            <a:fillRect/>
          </a:stretch>
        </p:blipFill>
        <p:spPr>
          <a:xfrm>
            <a:off x="6068368" y="6309359"/>
            <a:ext cx="1011238" cy="330200"/>
          </a:xfrm>
          <a:prstGeom prst="rect">
            <a:avLst/>
          </a:prstGeom>
        </p:spPr>
      </p:pic>
      <p:pic>
        <p:nvPicPr>
          <p:cNvPr id="11" name="Graphique 10" descr="Enseignant avec un remplissage uni">
            <a:extLst>
              <a:ext uri="{FF2B5EF4-FFF2-40B4-BE49-F238E27FC236}">
                <a16:creationId xmlns:a16="http://schemas.microsoft.com/office/drawing/2014/main" id="{C48B673E-014B-F94D-8026-5E90B3AC8E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61238" y="4054342"/>
            <a:ext cx="914400" cy="914400"/>
          </a:xfrm>
          <a:prstGeom prst="rect">
            <a:avLst/>
          </a:prstGeom>
        </p:spPr>
      </p:pic>
      <p:sp>
        <p:nvSpPr>
          <p:cNvPr id="18" name="Espace réservé du contenu 4">
            <a:extLst>
              <a:ext uri="{FF2B5EF4-FFF2-40B4-BE49-F238E27FC236}">
                <a16:creationId xmlns:a16="http://schemas.microsoft.com/office/drawing/2014/main" id="{FBCE7070-B5CF-9047-AA8B-B0C079FA7345}"/>
              </a:ext>
            </a:extLst>
          </p:cNvPr>
          <p:cNvSpPr txBox="1">
            <a:spLocks/>
          </p:cNvSpPr>
          <p:nvPr/>
        </p:nvSpPr>
        <p:spPr>
          <a:xfrm>
            <a:off x="5825105" y="2299160"/>
            <a:ext cx="4727735" cy="3029446"/>
          </a:xfrm>
          <a:prstGeom prst="rect">
            <a:avLst/>
          </a:prstGeom>
        </p:spPr>
        <p:txBody>
          <a:bodyPr vert="horz" lIns="91440" tIns="45720" rIns="91440" bIns="45720" rtlCol="0" anchor="t">
            <a:noAutofit/>
          </a:bodyPr>
          <a:lstStyle>
            <a:lvl1pPr marL="283464" indent="-283464" algn="l" defTabSz="914400" rtl="0" eaLnBrk="1" latinLnBrk="0" hangingPunct="1">
              <a:lnSpc>
                <a:spcPct val="90000"/>
              </a:lnSpc>
              <a:spcBef>
                <a:spcPts val="1000"/>
              </a:spcBef>
              <a:buFont typeface="Arial" panose="020B0604020202020204" pitchFamily="34" charset="0"/>
              <a:buChar char="•"/>
              <a:defRPr sz="1600" b="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b="1" dirty="0"/>
              <a:t>Tout le monde peut voir vos commentaires et tout votre code HTML !</a:t>
            </a:r>
          </a:p>
          <a:p>
            <a:pPr marL="0" indent="0">
              <a:buNone/>
            </a:pPr>
            <a:br>
              <a:rPr lang="fr-FR" dirty="0"/>
            </a:br>
            <a:endParaRPr lang="fr-FR" dirty="0"/>
          </a:p>
        </p:txBody>
      </p:sp>
      <p:sp>
        <p:nvSpPr>
          <p:cNvPr id="19" name="Espace réservé du contenu 7">
            <a:extLst>
              <a:ext uri="{FF2B5EF4-FFF2-40B4-BE49-F238E27FC236}">
                <a16:creationId xmlns:a16="http://schemas.microsoft.com/office/drawing/2014/main" id="{E4276C89-BBE7-3F4D-989C-303A22A3C078}"/>
              </a:ext>
            </a:extLst>
          </p:cNvPr>
          <p:cNvSpPr txBox="1">
            <a:spLocks/>
          </p:cNvSpPr>
          <p:nvPr/>
        </p:nvSpPr>
        <p:spPr>
          <a:xfrm>
            <a:off x="5825104" y="1864596"/>
            <a:ext cx="4727735" cy="46515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None/>
              <a:defRPr sz="2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A bien noter</a:t>
            </a:r>
          </a:p>
        </p:txBody>
      </p:sp>
    </p:spTree>
    <p:extLst>
      <p:ext uri="{BB962C8B-B14F-4D97-AF65-F5344CB8AC3E}">
        <p14:creationId xmlns:p14="http://schemas.microsoft.com/office/powerpoint/2010/main" val="29291484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Paragraphes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Le langage HTML propose la balise &lt;p&gt;  pour délimiter les paragraphes.</a:t>
            </a:r>
          </a:p>
          <a:p>
            <a:pPr marL="0" indent="0">
              <a:buNone/>
            </a:pPr>
            <a:r>
              <a:rPr lang="fr-FR" dirty="0"/>
              <a:t>&lt;p&gt;Bonjour et bienvenue sur mon site !&lt;/p&gt; </a:t>
            </a:r>
          </a:p>
          <a:p>
            <a:r>
              <a:rPr lang="fr-FR" dirty="0"/>
              <a:t>&lt;p&gt;  signifie « Début du paragraphe », &lt;/p&gt;  signifie « Fin du paragraphe »</a:t>
            </a:r>
          </a:p>
          <a:p>
            <a:r>
              <a:rPr lang="fr-FR" dirty="0"/>
              <a:t>A écrire entre les balises &lt;body&gt;&lt;/body&gt; </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Saut de lignes</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Taper frénétiquement sur la touche Entrée  ne sert strictement à rien ! Il faut :</a:t>
            </a:r>
          </a:p>
          <a:p>
            <a:pPr lvl="1"/>
            <a:r>
              <a:rPr lang="fr-FR" sz="1600" dirty="0"/>
              <a:t>Un deuxième paragraphe: une deuxième balise &lt;p&gt;</a:t>
            </a:r>
          </a:p>
          <a:p>
            <a:pPr lvl="1"/>
            <a:r>
              <a:rPr lang="fr-FR" sz="1600" dirty="0"/>
              <a:t>Utiliser une balise </a:t>
            </a:r>
            <a:r>
              <a:rPr lang="fr-FR" sz="1600" b="1" dirty="0"/>
              <a:t>orpheline</a:t>
            </a:r>
            <a:r>
              <a:rPr lang="fr-FR" sz="1600" dirty="0"/>
              <a:t> qui sert juste à indiquer qu'on doit aller à la ligne : &lt;br /&gt; </a:t>
            </a:r>
          </a:p>
          <a:p>
            <a:pPr marL="0" indent="0">
              <a:buNone/>
            </a:pPr>
            <a:br>
              <a:rPr lang="fr-FR" dirty="0"/>
            </a:br>
            <a:br>
              <a:rPr lang="fr-FR" dirty="0"/>
            </a:br>
            <a:endParaRPr lang="fr-FR" dirty="0"/>
          </a:p>
        </p:txBody>
      </p:sp>
    </p:spTree>
    <p:extLst>
      <p:ext uri="{BB962C8B-B14F-4D97-AF65-F5344CB8AC3E}">
        <p14:creationId xmlns:p14="http://schemas.microsoft.com/office/powerpoint/2010/main" val="24350478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Les titres (corps de la page)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a:xfrm>
            <a:off x="642917" y="2422379"/>
            <a:ext cx="10180817" cy="3283939"/>
          </a:xfrm>
        </p:spPr>
        <p:txBody>
          <a:bodyPr rtlCol="0">
            <a:noAutofit/>
          </a:bodyPr>
          <a:lstStyle/>
          <a:p>
            <a:r>
              <a:rPr lang="fr-FR" dirty="0"/>
              <a:t>Avec de nombreux paragraphes, les titres deviennent utiles !</a:t>
            </a:r>
          </a:p>
          <a:p>
            <a:r>
              <a:rPr lang="fr-FR" dirty="0"/>
              <a:t>Six niveaux de titres différents. </a:t>
            </a:r>
          </a:p>
          <a:p>
            <a:pPr lvl="1"/>
            <a:r>
              <a:rPr lang="fr-FR" sz="1600" dirty="0"/>
              <a:t>&lt;h1&gt; mon titre &lt;/h1&gt;  : signifie « titre très important ». En général, on s'en sert pour afficher le titre de la page au début de celle-ci </a:t>
            </a:r>
          </a:p>
          <a:p>
            <a:pPr lvl="1"/>
            <a:r>
              <a:rPr lang="fr-FR" sz="1600" dirty="0"/>
              <a:t>&lt;h2&gt;  mon titre &lt;/h2&gt;  : signifie « titre important » </a:t>
            </a:r>
          </a:p>
          <a:p>
            <a:pPr lvl="1"/>
            <a:r>
              <a:rPr lang="fr-FR" sz="1600" dirty="0"/>
              <a:t>&lt;h3&gt;  mon titre  &lt;/h3&gt;  : pareil, c'est un titre un peu moins important (on peut dire un « sous-titre », si vous voulez) </a:t>
            </a:r>
          </a:p>
          <a:p>
            <a:pPr lvl="1"/>
            <a:r>
              <a:rPr lang="fr-FR" sz="1600" dirty="0"/>
              <a:t>&lt;h4&gt; mon titre  &lt;/h4&gt;  : titre encore moins important</a:t>
            </a:r>
          </a:p>
          <a:p>
            <a:pPr lvl="1"/>
            <a:r>
              <a:rPr lang="fr-FR" sz="1600" dirty="0"/>
              <a:t>&lt;h5&gt; mon titre &lt;/h5&gt;  : titre pas important</a:t>
            </a:r>
          </a:p>
          <a:p>
            <a:pPr lvl="1"/>
            <a:r>
              <a:rPr lang="fr-FR" sz="1600" dirty="0"/>
              <a:t>&lt;h6&gt; mon titre &lt;/h6&gt;  : titre vraiment, mais alors là, vraiment pas important du tout ! Très peu utilisé</a:t>
            </a:r>
          </a:p>
          <a:p>
            <a:r>
              <a:rPr lang="fr-FR" dirty="0"/>
              <a:t>Les moteurs de recherche tiennent compte de la bonne utilisation de cette hiérarchie !</a:t>
            </a:r>
            <a:br>
              <a:rPr lang="fr-FR" dirty="0"/>
            </a:br>
            <a:endParaRPr lang="fr-FR" dirty="0">
              <a:effectLst/>
            </a:endParaRPr>
          </a:p>
        </p:txBody>
      </p:sp>
    </p:spTree>
    <p:extLst>
      <p:ext uri="{BB962C8B-B14F-4D97-AF65-F5344CB8AC3E}">
        <p14:creationId xmlns:p14="http://schemas.microsoft.com/office/powerpoint/2010/main" val="98947015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La mise en valeur</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r>
              <a:rPr lang="fr-FR" dirty="0"/>
              <a:t>Au sein de vos paragraphes, certains mots sont parfois plus importants que d'autres et vous aimeriez les faire ressortir. </a:t>
            </a:r>
            <a:endParaRPr lang="fr-FR" b="1" dirty="0"/>
          </a:p>
          <a:p>
            <a:r>
              <a:rPr lang="fr-FR" dirty="0"/>
              <a:t>Pour mettre </a:t>
            </a:r>
            <a:r>
              <a:rPr lang="fr-FR" i="1" dirty="0"/>
              <a:t>un peu</a:t>
            </a:r>
            <a:r>
              <a:rPr lang="fr-FR" dirty="0"/>
              <a:t> en valeur votre texte, vous devez utiliser la balise </a:t>
            </a:r>
          </a:p>
          <a:p>
            <a:pPr marL="0" indent="0">
              <a:buNone/>
            </a:pPr>
            <a:r>
              <a:rPr lang="fr-FR" dirty="0"/>
              <a:t>	&lt;em&gt; le mot &lt;/em&gt;</a:t>
            </a:r>
            <a:br>
              <a:rPr lang="fr-FR" dirty="0"/>
            </a:br>
            <a:br>
              <a:rPr lang="fr-FR" dirty="0"/>
            </a:br>
            <a:endParaRPr lang="fr-FR" dirty="0"/>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Alternative forte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
        <p:nvSpPr>
          <p:cNvPr id="17" name="Espace réservé du contenu 5">
            <a:extLst>
              <a:ext uri="{FF2B5EF4-FFF2-40B4-BE49-F238E27FC236}">
                <a16:creationId xmlns:a16="http://schemas.microsoft.com/office/drawing/2014/main" id="{94D9E857-EDF9-AE43-A646-A71483F9B0D5}"/>
              </a:ext>
            </a:extLst>
          </p:cNvPr>
          <p:cNvSpPr>
            <a:spLocks noGrp="1"/>
          </p:cNvSpPr>
          <p:nvPr>
            <p:ph idx="13"/>
          </p:nvPr>
        </p:nvSpPr>
        <p:spPr/>
        <p:txBody>
          <a:bodyPr rtlCol="0">
            <a:noAutofit/>
          </a:bodyPr>
          <a:lstStyle/>
          <a:p>
            <a:r>
              <a:rPr lang="fr-FR" dirty="0"/>
              <a:t>Pour mettre un texte bien en valeur, balise &lt;strong&gt; :</a:t>
            </a:r>
          </a:p>
          <a:p>
            <a:pPr marL="0" indent="0">
              <a:buNone/>
            </a:pPr>
            <a:r>
              <a:rPr lang="fr-FR" dirty="0"/>
              <a:t>	&lt;strong&gt;c’est très visible&lt;/strong&gt;</a:t>
            </a:r>
          </a:p>
          <a:p>
            <a:r>
              <a:rPr lang="fr-FR" dirty="0"/>
              <a:t>&lt;mark&gt; propose aussi cela</a:t>
            </a:r>
          </a:p>
          <a:p>
            <a:pPr marL="0" indent="0">
              <a:buNone/>
            </a:pPr>
            <a:endParaRPr lang="fr-FR" dirty="0"/>
          </a:p>
        </p:txBody>
      </p:sp>
    </p:spTree>
    <p:extLst>
      <p:ext uri="{BB962C8B-B14F-4D97-AF65-F5344CB8AC3E}">
        <p14:creationId xmlns:p14="http://schemas.microsoft.com/office/powerpoint/2010/main" val="34294029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Attention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9247420" cy="3029446"/>
          </a:xfrm>
        </p:spPr>
        <p:txBody>
          <a:bodyPr rtlCol="0">
            <a:noAutofit/>
          </a:bodyPr>
          <a:lstStyle/>
          <a:p>
            <a:r>
              <a:rPr lang="fr-FR" b="1" dirty="0"/>
              <a:t>HTML pour le fond, CSS pour la forme</a:t>
            </a:r>
          </a:p>
          <a:p>
            <a:r>
              <a:rPr lang="fr-FR" dirty="0"/>
              <a:t>Les balises &lt;em&gt;  ,&lt;strong&gt;  , &lt;mark&gt;  … servent à indiquer le </a:t>
            </a:r>
            <a:r>
              <a:rPr lang="fr-FR" i="1" dirty="0"/>
              <a:t>sens</a:t>
            </a:r>
            <a:r>
              <a:rPr lang="fr-FR" dirty="0"/>
              <a:t> du texte, donc, aide au référencement</a:t>
            </a:r>
          </a:p>
          <a:p>
            <a:r>
              <a:rPr lang="fr-FR" dirty="0"/>
              <a:t>La plupart des navigateurs affichent les textes importants en gras, mais rien ne les y oblige</a:t>
            </a:r>
          </a:p>
          <a:p>
            <a:r>
              <a:rPr lang="fr-FR" dirty="0"/>
              <a:t>Il est nécessaire de travailler sur le CSS pour faire le rendu souhaité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75062928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Les listes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0647957" cy="3029446"/>
          </a:xfrm>
        </p:spPr>
        <p:txBody>
          <a:bodyPr rtlCol="0">
            <a:noAutofit/>
          </a:bodyPr>
          <a:lstStyle/>
          <a:p>
            <a:r>
              <a:rPr lang="fr-FR" dirty="0"/>
              <a:t>Deux types de listes : les listes non ordonnées ou </a:t>
            </a:r>
            <a:r>
              <a:rPr lang="fr-FR" i="1" dirty="0"/>
              <a:t>listes à puces</a:t>
            </a:r>
            <a:r>
              <a:rPr lang="fr-FR" dirty="0"/>
              <a:t>  ET les listes ordonnées ou </a:t>
            </a:r>
            <a:r>
              <a:rPr lang="fr-FR" i="1" dirty="0"/>
              <a:t>listes numérotées</a:t>
            </a:r>
            <a:r>
              <a:rPr lang="fr-FR" dirty="0"/>
              <a:t>, ou encore </a:t>
            </a:r>
            <a:r>
              <a:rPr lang="fr-FR" i="1" dirty="0"/>
              <a:t>énumérations</a:t>
            </a:r>
            <a:r>
              <a:rPr lang="fr-FR" dirty="0"/>
              <a:t>.</a:t>
            </a:r>
          </a:p>
          <a:p>
            <a:r>
              <a:rPr lang="fr-FR" b="1" dirty="0"/>
              <a:t>Liste non ordonnée. </a:t>
            </a:r>
            <a:r>
              <a:rPr lang="fr-FR" dirty="0"/>
              <a:t>Une liste non ordonnée ressemble à ceci :</a:t>
            </a:r>
          </a:p>
          <a:p>
            <a:pPr lvl="1"/>
            <a:r>
              <a:rPr lang="fr-FR" sz="1600" dirty="0"/>
              <a:t>Fraises</a:t>
            </a:r>
          </a:p>
          <a:p>
            <a:pPr lvl="1"/>
            <a:r>
              <a:rPr lang="fr-FR" sz="1600" dirty="0"/>
              <a:t>Framboises</a:t>
            </a:r>
          </a:p>
          <a:p>
            <a:pPr lvl="1"/>
            <a:r>
              <a:rPr lang="fr-FR" sz="1600" dirty="0"/>
              <a:t>Cerises</a:t>
            </a:r>
          </a:p>
          <a:p>
            <a:r>
              <a:rPr lang="fr-FR" dirty="0"/>
              <a:t>Il suffit d'utiliser la balise &lt;ul&gt;  que l'on referme un peu plus loin avec &lt;/ul&gt;. Chaque item est encadré par la balise &lt;li&gt;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8114177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Code HTML</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0647957" cy="3029446"/>
          </a:xfrm>
        </p:spPr>
        <p:txBody>
          <a:bodyPr rtlCol="0">
            <a:noAutofit/>
          </a:bodyPr>
          <a:lstStyle/>
          <a:p>
            <a:pPr marL="0" indent="0" fontAlgn="base">
              <a:buNone/>
            </a:pPr>
            <a:r>
              <a:rPr lang="fr-FR" b="1" dirty="0"/>
              <a:t>&lt;ul&gt;</a:t>
            </a:r>
            <a:endParaRPr lang="fr-FR" dirty="0"/>
          </a:p>
          <a:p>
            <a:pPr marL="0" indent="0" fontAlgn="base">
              <a:buNone/>
            </a:pPr>
            <a:r>
              <a:rPr lang="fr-FR" dirty="0"/>
              <a:t>   </a:t>
            </a:r>
            <a:r>
              <a:rPr lang="fr-FR" b="1" dirty="0"/>
              <a:t>&lt;li&gt;</a:t>
            </a:r>
            <a:r>
              <a:rPr lang="fr-FR" dirty="0"/>
              <a:t>Fraises</a:t>
            </a:r>
            <a:r>
              <a:rPr lang="fr-FR" b="1" dirty="0"/>
              <a:t>&lt;/li&gt;</a:t>
            </a:r>
            <a:endParaRPr lang="fr-FR" dirty="0"/>
          </a:p>
          <a:p>
            <a:pPr marL="0" indent="0" fontAlgn="base">
              <a:buNone/>
            </a:pPr>
            <a:r>
              <a:rPr lang="fr-FR" dirty="0"/>
              <a:t>   </a:t>
            </a:r>
            <a:r>
              <a:rPr lang="fr-FR" b="1" dirty="0"/>
              <a:t>&lt;li&gt;</a:t>
            </a:r>
            <a:r>
              <a:rPr lang="fr-FR" dirty="0"/>
              <a:t>Framboises</a:t>
            </a:r>
            <a:r>
              <a:rPr lang="fr-FR" b="1" dirty="0"/>
              <a:t>&lt;/li&gt;</a:t>
            </a:r>
            <a:endParaRPr lang="fr-FR" dirty="0"/>
          </a:p>
          <a:p>
            <a:pPr marL="0" indent="0" fontAlgn="base">
              <a:buNone/>
            </a:pPr>
            <a:r>
              <a:rPr lang="fr-FR" dirty="0"/>
              <a:t>   </a:t>
            </a:r>
            <a:r>
              <a:rPr lang="fr-FR" b="1" dirty="0"/>
              <a:t>&lt;li&gt;</a:t>
            </a:r>
            <a:r>
              <a:rPr lang="fr-FR" dirty="0"/>
              <a:t>Cerises</a:t>
            </a:r>
            <a:r>
              <a:rPr lang="fr-FR" b="1" dirty="0"/>
              <a:t>&lt;/li&gt;</a:t>
            </a:r>
            <a:endParaRPr lang="fr-FR" dirty="0"/>
          </a:p>
          <a:p>
            <a:pPr marL="0" indent="0" fontAlgn="base">
              <a:buNone/>
            </a:pPr>
            <a:r>
              <a:rPr lang="fr-FR" b="1" dirty="0"/>
              <a:t>&lt;/ul&gt;</a:t>
            </a: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79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1022726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Définitions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Natures des instructions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Pour les langages habituels, de type impératif, les grands types d’instructions sont :</a:t>
            </a:r>
          </a:p>
          <a:p>
            <a:pPr lvl="1" fontAlgn="base"/>
            <a:r>
              <a:rPr lang="fr-FR" sz="1600" i="1" dirty="0"/>
              <a:t>L’affectation d’une valeur à une variable (et déclaration de type selon langage)</a:t>
            </a:r>
          </a:p>
          <a:p>
            <a:pPr lvl="1" fontAlgn="base"/>
            <a:r>
              <a:rPr lang="fr-FR" sz="1600" i="1" dirty="0"/>
              <a:t>L’alternative ou « if »: selon la valeur d’une expression, une séquence d’instructions est exécutée, ou une autre</a:t>
            </a:r>
          </a:p>
          <a:p>
            <a:pPr lvl="1" fontAlgn="base"/>
            <a:r>
              <a:rPr lang="fr-FR" sz="1600" i="1" dirty="0"/>
              <a:t>La répétition (for, while) : une séquence d’instructions est répétée un certain nombre de fois</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Attention avec le «=»  </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p:txBody>
          <a:bodyPr rtlCol="0">
            <a:noAutofit/>
          </a:bodyPr>
          <a:lstStyle/>
          <a:p>
            <a:pPr fontAlgn="base"/>
            <a:r>
              <a:rPr lang="fr-FR" dirty="0"/>
              <a:t>Ne pas confondre le « = » de l’affectation avec le « = » mathématique (souvent écrit «==»)</a:t>
            </a:r>
          </a:p>
          <a:p>
            <a:pPr fontAlgn="base"/>
            <a:r>
              <a:rPr lang="fr-FR" dirty="0"/>
              <a:t>Il n’est pas symétrique :</a:t>
            </a:r>
          </a:p>
          <a:p>
            <a:pPr lvl="1" fontAlgn="base"/>
            <a:r>
              <a:rPr lang="fr-FR" sz="1600" dirty="0"/>
              <a:t>à gauche doit se trouver un nom de variable qui désigne un emplacement mémoire</a:t>
            </a:r>
          </a:p>
          <a:p>
            <a:pPr lvl="1" fontAlgn="base"/>
            <a:r>
              <a:rPr lang="fr-FR" sz="1600" dirty="0"/>
              <a:t>la droite peut contenir n’importe quelle expression qui calcule une valeur qui peut être rangée dans l’emplacement mémoire désigné par la gauche</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1332144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Créer des liens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87795" cy="3029446"/>
          </a:xfrm>
        </p:spPr>
        <p:txBody>
          <a:bodyPr rtlCol="0">
            <a:noAutofit/>
          </a:bodyPr>
          <a:lstStyle/>
          <a:p>
            <a:r>
              <a:rPr lang="fr-FR" dirty="0"/>
              <a:t>Pour faire un lien, la balise à utiliser est  &lt;a&gt;. L’ajout d’un attribut, « href », et obligatoire pour indiquer vers quelle page le lien doit conduire.</a:t>
            </a:r>
          </a:p>
          <a:p>
            <a:r>
              <a:rPr lang="fr-FR" dirty="0"/>
              <a:t>Exemple du code pour un lien qui amène vers le Site du Zéro, situé à l'adresse https://www.siteduzero.com :</a:t>
            </a:r>
          </a:p>
          <a:p>
            <a:pPr marL="0" indent="0">
              <a:buNone/>
            </a:pPr>
            <a:r>
              <a:rPr lang="fr-FR" dirty="0"/>
              <a:t>			&lt;a href="https://www.siteduzero.com"&gt;Site du Zéro&lt;/a&gt;</a:t>
            </a:r>
          </a:p>
          <a:p>
            <a:r>
              <a:rPr lang="fr-FR" dirty="0"/>
              <a:t>Plaçons ce lien au sein d'un paragraphe :</a:t>
            </a:r>
          </a:p>
          <a:p>
            <a:pPr marL="0" indent="0">
              <a:buNone/>
            </a:pPr>
            <a:r>
              <a:rPr lang="fr-FR" dirty="0"/>
              <a:t>	 &lt;p&gt;Bonjour. Souhaitez-vous visiter le &lt;a href="https://www.siteduzero.com"&gt;site du Zéro&lt;/a&gt; ? &lt;/p&gt;</a:t>
            </a:r>
          </a:p>
          <a:p>
            <a:endParaRPr lang="fr-FR" dirty="0"/>
          </a:p>
          <a:p>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39935051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Compléments liens: infobulle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87795" cy="3029446"/>
          </a:xfrm>
        </p:spPr>
        <p:txBody>
          <a:bodyPr rtlCol="0">
            <a:noAutofit/>
          </a:bodyPr>
          <a:lstStyle/>
          <a:p>
            <a:r>
              <a:rPr lang="fr-FR" dirty="0"/>
              <a:t>Pour un lien qui affiche une infobulle au survol, il faut utiliser l'attribut « title »</a:t>
            </a:r>
          </a:p>
          <a:p>
            <a:r>
              <a:rPr lang="fr-FR" dirty="0"/>
              <a:t>Cet attribut est facultatif</a:t>
            </a:r>
          </a:p>
          <a:p>
            <a:pPr marL="0" indent="0">
              <a:buNone/>
            </a:pPr>
            <a:endParaRPr lang="fr-FR" dirty="0"/>
          </a:p>
          <a:p>
            <a:pPr marL="0" indent="0">
              <a:buNone/>
            </a:pPr>
            <a:r>
              <a:rPr lang="fr-FR" dirty="0"/>
              <a:t>&lt;p&gt;Bonjour. Souhaitez-vous visiter le &lt;a href="http://www.siteduzero.com" title="Réservé aux débutants"&gt;Site du Zéro&lt;/a&gt; ?&lt;/p&gt;</a:t>
            </a:r>
          </a:p>
          <a:p>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a:extLst>
              <a:ext uri="{FF2B5EF4-FFF2-40B4-BE49-F238E27FC236}">
                <a16:creationId xmlns:a16="http://schemas.microsoft.com/office/drawing/2014/main" id="{109C4E1D-BFCC-CB4B-8D43-38C8A979BCE3}"/>
              </a:ext>
            </a:extLst>
          </p:cNvPr>
          <p:cNvPicPr>
            <a:picLocks noChangeAspect="1"/>
          </p:cNvPicPr>
          <p:nvPr/>
        </p:nvPicPr>
        <p:blipFill>
          <a:blip r:embed="rId4"/>
          <a:stretch>
            <a:fillRect/>
          </a:stretch>
        </p:blipFill>
        <p:spPr>
          <a:xfrm>
            <a:off x="4618860" y="4053149"/>
            <a:ext cx="4041967" cy="1282780"/>
          </a:xfrm>
          <a:prstGeom prst="rect">
            <a:avLst/>
          </a:prstGeom>
        </p:spPr>
      </p:pic>
    </p:spTree>
    <p:extLst>
      <p:ext uri="{BB962C8B-B14F-4D97-AF65-F5344CB8AC3E}">
        <p14:creationId xmlns:p14="http://schemas.microsoft.com/office/powerpoint/2010/main" val="28223709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Compléments liens: nouvelle fenêtre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87795" cy="3029446"/>
          </a:xfrm>
        </p:spPr>
        <p:txBody>
          <a:bodyPr rtlCol="0">
            <a:noAutofit/>
          </a:bodyPr>
          <a:lstStyle/>
          <a:p>
            <a:r>
              <a:rPr lang="fr-FR" dirty="0"/>
              <a:t>Il est possible de « forcer » l'ouverture d'un lien dans une nouvelle fenêtre</a:t>
            </a:r>
          </a:p>
          <a:p>
            <a:r>
              <a:rPr lang="fr-FR" dirty="0"/>
              <a:t>Utilisation de l’attribut target="_blank" pour la balise &lt;a&gt; </a:t>
            </a:r>
          </a:p>
          <a:p>
            <a:pPr marL="0" indent="0">
              <a:buNone/>
            </a:pPr>
            <a:r>
              <a:rPr lang="fr-FR" dirty="0"/>
              <a:t>&lt;p&gt;Bonjour. Souhaitez-vous visiter le &lt;a href="http://www.siteduzero.com" target="_blank"&gt;Site du Zéro&lt;/a&gt; ?&lt;br /&gt;&lt;/p&gt;</a:t>
            </a:r>
          </a:p>
          <a:p>
            <a:r>
              <a:rPr lang="fr-FR" dirty="0"/>
              <a:t>Selon la configuration du navigateur, la page s'affichera dans une nouvelle fenêtre ou un nouvel onglet</a:t>
            </a:r>
          </a:p>
          <a:p>
            <a:r>
              <a:rPr lang="fr-FR" dirty="0"/>
              <a:t>Attention: perturbant pour la navigation de l’internaute !</a:t>
            </a:r>
          </a:p>
          <a:p>
            <a:pPr marL="0" indent="0">
              <a:buNone/>
            </a:pPr>
            <a:endParaRPr lang="fr-FR" dirty="0"/>
          </a:p>
          <a:p>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59778831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Compléments liens: télécharger un fichier</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87795" cy="3029446"/>
          </a:xfrm>
        </p:spPr>
        <p:txBody>
          <a:bodyPr rtlCol="0">
            <a:noAutofit/>
          </a:bodyPr>
          <a:lstStyle/>
          <a:p>
            <a:endParaRPr lang="fr-FR" dirty="0"/>
          </a:p>
          <a:p>
            <a:r>
              <a:rPr lang="fr-FR" dirty="0"/>
              <a:t>Identique à un lien vers une page, simplement avec le nom du fichier à télécharger l’url de l’attribut « href »</a:t>
            </a:r>
          </a:p>
          <a:p>
            <a:pPr marL="0" indent="0">
              <a:buNone/>
            </a:pPr>
            <a:r>
              <a:rPr lang="fr-FR" dirty="0"/>
              <a:t>		&lt;p&gt;&lt;a href="monfichier.zip"&gt;Télécharger le fichier&lt;/a&gt;&lt;/p&gt;</a:t>
            </a:r>
          </a:p>
          <a:p>
            <a:pPr marL="0" indent="0">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2573344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Image – aparté (1)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29922" cy="3029446"/>
          </a:xfrm>
        </p:spPr>
        <p:txBody>
          <a:bodyPr rtlCol="0">
            <a:noAutofit/>
          </a:bodyPr>
          <a:lstStyle/>
          <a:p>
            <a:r>
              <a:rPr lang="fr-FR" dirty="0"/>
              <a:t>Il existe deux types de format d’image:</a:t>
            </a:r>
          </a:p>
          <a:p>
            <a:pPr lvl="1" fontAlgn="base"/>
            <a:r>
              <a:rPr lang="fr-FR" sz="1600" b="1" dirty="0"/>
              <a:t>Raster</a:t>
            </a:r>
            <a:r>
              <a:rPr lang="fr-FR" sz="1600" dirty="0"/>
              <a:t> : le fichier stocke des informations sur les pixels. On applique une couleur à chaque pixel.</a:t>
            </a:r>
          </a:p>
          <a:p>
            <a:pPr lvl="1" fontAlgn="base"/>
            <a:r>
              <a:rPr lang="fr-FR" sz="1600" b="1" dirty="0"/>
              <a:t>Vectoriel</a:t>
            </a:r>
            <a:r>
              <a:rPr lang="fr-FR" sz="1600" dirty="0"/>
              <a:t> : les données sont stockées sous la forme d'opérations géométriques avec des points, lignes et courbes.</a:t>
            </a:r>
          </a:p>
          <a:p>
            <a:r>
              <a:rPr lang="fr-FR" dirty="0"/>
              <a:t>Un fichier image a plusieurs caractéristiques, i.e. formats :</a:t>
            </a:r>
          </a:p>
          <a:p>
            <a:pPr lvl="1" fontAlgn="base"/>
            <a:r>
              <a:rPr lang="fr-FR" sz="1600" dirty="0"/>
              <a:t>la </a:t>
            </a:r>
            <a:r>
              <a:rPr lang="fr-FR" sz="1600" b="1" dirty="0"/>
              <a:t>définition</a:t>
            </a:r>
            <a:r>
              <a:rPr lang="fr-FR" sz="1600" dirty="0"/>
              <a:t> d’une image ou </a:t>
            </a:r>
            <a:r>
              <a:rPr lang="fr-FR" sz="1600" b="1" dirty="0"/>
              <a:t>résolution</a:t>
            </a:r>
            <a:r>
              <a:rPr lang="fr-FR" sz="1600" dirty="0"/>
              <a:t> : c'est le nombre de pixels qui la composent. Plus y en a, plus l'image sera net. Elle s'exprime</a:t>
            </a:r>
          </a:p>
          <a:p>
            <a:pPr lvl="2" fontAlgn="base"/>
            <a:r>
              <a:rPr lang="fr-FR" sz="1600" b="1" dirty="0"/>
              <a:t>pixel par pouce</a:t>
            </a:r>
            <a:r>
              <a:rPr lang="fr-FR" sz="1600" dirty="0"/>
              <a:t> (exprimé en ppp et ppi en anglais). C'est le nombre de pixels par unité de longueur soit donc la densité de pixels.</a:t>
            </a:r>
          </a:p>
          <a:p>
            <a:pPr lvl="2" fontAlgn="base"/>
            <a:r>
              <a:rPr lang="fr-FR" sz="1600" dirty="0"/>
              <a:t>La taille en pixels, le nombre de pixel en longueur sur la largeur. Ex : 1980x1800.</a:t>
            </a:r>
          </a:p>
          <a:p>
            <a:pPr lvl="1" fontAlgn="base"/>
            <a:r>
              <a:rPr lang="fr-FR" sz="1600" dirty="0"/>
              <a:t>La </a:t>
            </a:r>
            <a:r>
              <a:rPr lang="fr-FR" sz="1600" b="1" dirty="0"/>
              <a:t>profondeur de la couleur</a:t>
            </a:r>
            <a:r>
              <a:rPr lang="fr-FR" sz="1600" dirty="0"/>
              <a:t>. Il indique le nombre de bits utilisés pour représenter la couleur d'un pixel dans une image (</a:t>
            </a:r>
            <a:r>
              <a:rPr lang="fr-FR" sz="1600" b="1" dirty="0"/>
              <a:t>bpp</a:t>
            </a:r>
            <a:r>
              <a:rPr lang="fr-FR" sz="1600" dirty="0"/>
              <a:t>). Par ex : 24/32 bits (16bits : 65536 couleurs)</a:t>
            </a:r>
          </a:p>
          <a:p>
            <a:pPr lvl="1" fontAlgn="base"/>
            <a:r>
              <a:rPr lang="fr-FR" sz="1600" dirty="0"/>
              <a:t>Le </a:t>
            </a:r>
            <a:r>
              <a:rPr lang="fr-FR" sz="1600" b="1" dirty="0"/>
              <a:t>taux de compression</a:t>
            </a:r>
            <a:r>
              <a:rPr lang="fr-FR" sz="1600" dirty="0"/>
              <a:t>. Si le format de l'image gère la compression, on peut appliquer un algorithme de compression pour réduire le taille du fichier image.</a:t>
            </a:r>
          </a:p>
          <a:p>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80501038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Image – aparté (2) </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29922" cy="3029446"/>
          </a:xfrm>
        </p:spPr>
        <p:txBody>
          <a:bodyPr rtlCol="0">
            <a:noAutofit/>
          </a:bodyPr>
          <a:lstStyle/>
          <a:p>
            <a:r>
              <a:rPr lang="fr-FR" sz="1600" dirty="0"/>
              <a:t>Dans le monde du WEB</a:t>
            </a:r>
            <a:r>
              <a:rPr lang="fr-FR" dirty="0"/>
              <a:t>, il faut:</a:t>
            </a:r>
          </a:p>
          <a:p>
            <a:pPr lvl="1"/>
            <a:r>
              <a:rPr lang="fr-FR" sz="1600" dirty="0"/>
              <a:t>Adapter l’image à la situation: pas de fichier haut résolution pour des pictogrammes !</a:t>
            </a:r>
          </a:p>
          <a:p>
            <a:pPr lvl="1"/>
            <a:r>
              <a:rPr lang="fr-FR" sz="1600" dirty="0"/>
              <a:t>Privilégier les formats JPG, PNG et récemment, les formats vectoriels</a:t>
            </a:r>
          </a:p>
          <a:p>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28105003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Afficher des images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29922" cy="3029446"/>
          </a:xfrm>
        </p:spPr>
        <p:txBody>
          <a:bodyPr rtlCol="0">
            <a:noAutofit/>
          </a:bodyPr>
          <a:lstStyle/>
          <a:p>
            <a:r>
              <a:rPr lang="fr-FR" dirty="0"/>
              <a:t>Via une balise de type orpheline: </a:t>
            </a:r>
            <a:r>
              <a:rPr lang="fr-FR" b="1" dirty="0"/>
              <a:t>« img ».  Objectif: </a:t>
            </a:r>
            <a:r>
              <a:rPr lang="fr-FR" dirty="0"/>
              <a:t>insérer une image à un endroit précis</a:t>
            </a:r>
          </a:p>
          <a:p>
            <a:endParaRPr lang="fr-FR" dirty="0"/>
          </a:p>
          <a:p>
            <a:r>
              <a:rPr lang="fr-FR" dirty="0"/>
              <a:t>La balise doit être accompagnée de deux attributs obligatoires :</a:t>
            </a:r>
          </a:p>
          <a:p>
            <a:pPr lvl="1"/>
            <a:r>
              <a:rPr lang="fr-FR" sz="1600" b="1" dirty="0"/>
              <a:t>src</a:t>
            </a:r>
            <a:r>
              <a:rPr lang="fr-FR" sz="1600" dirty="0"/>
              <a:t> : indiquer où se trouve l'image que l'on veut insérer. Soit en chemin absolu (ex. : https://www.site.com/fleur.png), soit en chemin en relatif (ex.: images/fleur.png si votre image est dans un sous-dossier « images </a:t>
            </a:r>
          </a:p>
          <a:p>
            <a:pPr lvl="1"/>
            <a:r>
              <a:rPr lang="fr-FR" sz="1600" b="1" dirty="0"/>
              <a:t>alt</a:t>
            </a:r>
            <a:r>
              <a:rPr lang="fr-FR" sz="1600" dirty="0"/>
              <a:t> : signifie « texte alternatif ». Court texte qui décrit ce que contient l'image, très utile pour l’accessibilité (non-voyants). Utiles aussi aux robots des moteurs de recherche</a:t>
            </a:r>
          </a:p>
          <a:p>
            <a:pPr marL="0" indent="0">
              <a:buNone/>
            </a:pPr>
            <a:r>
              <a:rPr lang="fr-FR" i="1" dirty="0"/>
              <a:t>&lt;p&gt; Voici une photo que j'ai prise lors de mes dernières vacances à la montagne :&lt;br /&gt;  &lt;img src="images/montagne.jpg" alt="Photo de montagne" /&gt;&lt;/p&gt;</a:t>
            </a:r>
          </a:p>
          <a:p>
            <a:pPr marL="0" indent="0">
              <a:buNone/>
            </a:pPr>
            <a:endParaRPr lang="fr-FR" i="1" dirty="0"/>
          </a:p>
          <a:p>
            <a:r>
              <a:rPr lang="fr-FR" dirty="0"/>
              <a:t>Eviter à tout prix les accents, majuscules et espaces dans les noms de fichiers et dossiers</a:t>
            </a:r>
            <a:endParaRPr lang="fr-FR" i="1" dirty="0"/>
          </a:p>
          <a:p>
            <a:pPr marL="0" indent="0">
              <a:buNone/>
            </a:pPr>
            <a:endParaRPr lang="fr-FR" i="1"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239422061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Formulaires (1/9)</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99370" cy="3029446"/>
          </a:xfrm>
        </p:spPr>
        <p:txBody>
          <a:bodyPr rtlCol="0">
            <a:noAutofit/>
          </a:bodyPr>
          <a:lstStyle/>
          <a:p>
            <a:r>
              <a:rPr lang="fr-FR" dirty="0"/>
              <a:t>Fonctionne avec la balise &lt;form&gt; &lt;/form&gt;:</a:t>
            </a:r>
          </a:p>
          <a:p>
            <a:pPr marL="2231136" lvl="5" indent="0">
              <a:spcBef>
                <a:spcPts val="0"/>
              </a:spcBef>
              <a:buNone/>
            </a:pPr>
            <a:r>
              <a:rPr lang="fr-FR" sz="1600" i="1" dirty="0"/>
              <a:t>&lt;p&gt;Texte avant le formulaire&lt;/p&gt;</a:t>
            </a:r>
          </a:p>
          <a:p>
            <a:pPr marL="2231136" lvl="5" indent="0">
              <a:spcBef>
                <a:spcPts val="0"/>
              </a:spcBef>
              <a:buNone/>
            </a:pPr>
            <a:r>
              <a:rPr lang="fr-FR" sz="1600" i="1" dirty="0"/>
              <a:t>&lt;form&gt;</a:t>
            </a:r>
          </a:p>
          <a:p>
            <a:pPr marL="2231136" lvl="5" indent="0">
              <a:spcBef>
                <a:spcPts val="0"/>
              </a:spcBef>
              <a:buNone/>
            </a:pPr>
            <a:r>
              <a:rPr lang="fr-FR" sz="1600" i="1" dirty="0"/>
              <a:t>   &lt;p&gt;Texte à l'intérieur du formulaire&lt;/p&gt;</a:t>
            </a:r>
          </a:p>
          <a:p>
            <a:pPr marL="2231136" lvl="5" indent="0">
              <a:spcBef>
                <a:spcPts val="0"/>
              </a:spcBef>
              <a:buNone/>
            </a:pPr>
            <a:r>
              <a:rPr lang="fr-FR" sz="1600" i="1" dirty="0"/>
              <a:t>&lt;/form&gt;</a:t>
            </a:r>
          </a:p>
          <a:p>
            <a:pPr marL="2231136" lvl="5" indent="0">
              <a:spcBef>
                <a:spcPts val="0"/>
              </a:spcBef>
              <a:buNone/>
            </a:pPr>
            <a:r>
              <a:rPr lang="fr-FR" sz="1600" i="1" dirty="0"/>
              <a:t>&lt;p&gt;Texte après le formulaire&lt;/p&gt;</a:t>
            </a:r>
          </a:p>
          <a:p>
            <a:pPr>
              <a:spcBef>
                <a:spcPts val="0"/>
              </a:spcBef>
            </a:pPr>
            <a:r>
              <a:rPr lang="fr-FR" dirty="0"/>
              <a:t>Deux problèmes:</a:t>
            </a:r>
          </a:p>
          <a:p>
            <a:pPr lvl="1" fontAlgn="base"/>
            <a:r>
              <a:rPr lang="fr-FR" sz="1600" b="1" dirty="0"/>
              <a:t>Problème n°1</a:t>
            </a:r>
            <a:r>
              <a:rPr lang="fr-FR" sz="1600" dirty="0"/>
              <a:t> : comment envoyer le texte saisi par l’internaute? </a:t>
            </a:r>
          </a:p>
          <a:p>
            <a:pPr lvl="1" fontAlgn="base"/>
            <a:r>
              <a:rPr lang="fr-FR" sz="1600" b="1" dirty="0"/>
              <a:t>Problème n°2</a:t>
            </a:r>
            <a:r>
              <a:rPr lang="fr-FR" sz="1600" dirty="0"/>
              <a:t> : comment les traiter ? </a:t>
            </a:r>
            <a:endParaRPr lang="fr-FR" sz="1400" i="1"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41513900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Formulaires (2/9)</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99370" cy="3029446"/>
          </a:xfrm>
        </p:spPr>
        <p:txBody>
          <a:bodyPr rtlCol="0">
            <a:noAutofit/>
          </a:bodyPr>
          <a:lstStyle/>
          <a:p>
            <a:pPr fontAlgn="base"/>
            <a:r>
              <a:rPr lang="fr-FR" dirty="0"/>
              <a:t>Deux attributs à la balise &lt;form&gt; pour répondre :</a:t>
            </a:r>
          </a:p>
          <a:p>
            <a:pPr lvl="1" fontAlgn="base"/>
            <a:r>
              <a:rPr lang="fr-FR" sz="1600" b="1" dirty="0"/>
              <a:t>method</a:t>
            </a:r>
            <a:r>
              <a:rPr lang="fr-FR" sz="1600" dirty="0"/>
              <a:t> : cet attribut indique par quel moyen les données vont être envoyées (réponse au </a:t>
            </a:r>
            <a:r>
              <a:rPr lang="fr-FR" sz="1600" b="1" dirty="0"/>
              <a:t>problème n°1</a:t>
            </a:r>
            <a:r>
              <a:rPr lang="fr-FR" sz="1600" dirty="0"/>
              <a:t>). Il existe deux solutions pour envoyer des données sur le Web :</a:t>
            </a:r>
          </a:p>
          <a:p>
            <a:pPr lvl="2" fontAlgn="base"/>
            <a:r>
              <a:rPr lang="fr-FR" sz="1600" dirty="0"/>
              <a:t>method="get" : méthode limitée à 255 caractères. Informations reportées dans l’url. A proscrire</a:t>
            </a:r>
          </a:p>
          <a:p>
            <a:pPr lvl="2" fontAlgn="base"/>
            <a:r>
              <a:rPr lang="fr-FR" sz="1600" dirty="0"/>
              <a:t>method="post" méthode la plus utilisée pour les formulaires. Compatible avec un grand nombres d'informations (envoi de fichiers par exemple). </a:t>
            </a:r>
          </a:p>
          <a:p>
            <a:pPr lvl="1" fontAlgn="base"/>
            <a:r>
              <a:rPr lang="fr-FR" sz="1600" b="1" dirty="0"/>
              <a:t>action</a:t>
            </a:r>
            <a:r>
              <a:rPr lang="fr-FR" sz="1600" dirty="0"/>
              <a:t> : adresse/url de la page ou du programme qui va </a:t>
            </a:r>
            <a:r>
              <a:rPr lang="fr-FR" sz="1600" b="1" dirty="0"/>
              <a:t>traiter</a:t>
            </a:r>
            <a:r>
              <a:rPr lang="fr-FR" sz="1600" dirty="0"/>
              <a:t> les informations (réponse au </a:t>
            </a:r>
            <a:r>
              <a:rPr lang="fr-FR" sz="1600" b="1" dirty="0"/>
              <a:t>problème n°2</a:t>
            </a:r>
            <a:r>
              <a:rPr lang="fr-FR" sz="1600" dirty="0"/>
              <a:t>). Cela se fait avec un autre langage. Exemple: PHP, javascript, Python, etc.</a:t>
            </a: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5633450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Formulaires (3/9)</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99370" cy="3029446"/>
          </a:xfrm>
        </p:spPr>
        <p:txBody>
          <a:bodyPr rtlCol="0">
            <a:noAutofit/>
          </a:bodyPr>
          <a:lstStyle/>
          <a:p>
            <a:pPr marL="0" indent="0" fontAlgn="base">
              <a:spcBef>
                <a:spcPts val="0"/>
              </a:spcBef>
              <a:buNone/>
            </a:pPr>
            <a:r>
              <a:rPr lang="fr-FR" dirty="0"/>
              <a:t>Exemple de code HTML pour un formulaire « vide »:</a:t>
            </a:r>
          </a:p>
          <a:p>
            <a:pPr marL="0" indent="0" fontAlgn="base">
              <a:spcBef>
                <a:spcPts val="0"/>
              </a:spcBef>
              <a:buNone/>
            </a:pPr>
            <a:endParaRPr lang="fr-FR" dirty="0"/>
          </a:p>
          <a:p>
            <a:pPr marL="0" indent="0" fontAlgn="base">
              <a:spcBef>
                <a:spcPts val="0"/>
              </a:spcBef>
              <a:buNone/>
            </a:pPr>
            <a:r>
              <a:rPr lang="fr-FR" dirty="0"/>
              <a:t>&lt;p&gt;</a:t>
            </a:r>
            <a:r>
              <a:rPr lang="fr-FR" b="1" dirty="0"/>
              <a:t>Texte avant le formulaire</a:t>
            </a:r>
            <a:r>
              <a:rPr lang="fr-FR" dirty="0"/>
              <a:t>&lt;/p&gt;</a:t>
            </a:r>
          </a:p>
          <a:p>
            <a:pPr marL="0" indent="0" fontAlgn="base">
              <a:spcBef>
                <a:spcPts val="0"/>
              </a:spcBef>
              <a:buNone/>
            </a:pPr>
            <a:r>
              <a:rPr lang="fr-FR" b="1" dirty="0"/>
              <a:t> </a:t>
            </a:r>
            <a:endParaRPr lang="fr-FR" dirty="0"/>
          </a:p>
          <a:p>
            <a:pPr marL="0" indent="0" fontAlgn="base">
              <a:spcBef>
                <a:spcPts val="0"/>
              </a:spcBef>
              <a:buNone/>
            </a:pPr>
            <a:r>
              <a:rPr lang="fr-FR" dirty="0"/>
              <a:t>&lt;form method=</a:t>
            </a:r>
            <a:r>
              <a:rPr lang="fr-FR" b="1" dirty="0"/>
              <a:t>"post"</a:t>
            </a:r>
            <a:r>
              <a:rPr lang="fr-FR" dirty="0"/>
              <a:t> action=</a:t>
            </a:r>
            <a:r>
              <a:rPr lang="fr-FR" b="1" dirty="0"/>
              <a:t>"traitement.php"</a:t>
            </a:r>
            <a:r>
              <a:rPr lang="fr-FR" dirty="0"/>
              <a:t>&gt;</a:t>
            </a:r>
          </a:p>
          <a:p>
            <a:pPr marL="0" indent="0" fontAlgn="base">
              <a:spcBef>
                <a:spcPts val="0"/>
              </a:spcBef>
              <a:buNone/>
            </a:pPr>
            <a:r>
              <a:rPr lang="fr-FR" b="1" dirty="0"/>
              <a:t>   </a:t>
            </a:r>
            <a:r>
              <a:rPr lang="fr-FR" dirty="0"/>
              <a:t>&lt;p&gt;</a:t>
            </a:r>
            <a:r>
              <a:rPr lang="fr-FR" b="1" dirty="0"/>
              <a:t>Texte à l'intérieur du formulaire</a:t>
            </a:r>
            <a:r>
              <a:rPr lang="fr-FR" dirty="0"/>
              <a:t>&lt;/p&gt;</a:t>
            </a:r>
          </a:p>
          <a:p>
            <a:pPr marL="0" indent="0" fontAlgn="base">
              <a:spcBef>
                <a:spcPts val="0"/>
              </a:spcBef>
              <a:buNone/>
            </a:pPr>
            <a:r>
              <a:rPr lang="fr-FR" dirty="0"/>
              <a:t>&lt;/form&gt;</a:t>
            </a:r>
          </a:p>
          <a:p>
            <a:pPr marL="0" indent="0" fontAlgn="base">
              <a:spcBef>
                <a:spcPts val="0"/>
              </a:spcBef>
              <a:buNone/>
            </a:pPr>
            <a:r>
              <a:rPr lang="fr-FR" b="1" dirty="0"/>
              <a:t> </a:t>
            </a:r>
            <a:endParaRPr lang="fr-FR" dirty="0"/>
          </a:p>
          <a:p>
            <a:pPr marL="0" indent="0" fontAlgn="base">
              <a:spcBef>
                <a:spcPts val="0"/>
              </a:spcBef>
              <a:buNone/>
            </a:pPr>
            <a:r>
              <a:rPr lang="fr-FR" dirty="0"/>
              <a:t>&lt;p&gt;</a:t>
            </a:r>
            <a:r>
              <a:rPr lang="fr-FR" b="1" dirty="0"/>
              <a:t>Texte après le formulaire</a:t>
            </a:r>
            <a:r>
              <a:rPr lang="fr-FR" dirty="0"/>
              <a:t>&lt;/p&gt;</a:t>
            </a:r>
          </a:p>
          <a:p>
            <a:pPr marL="0" indent="0" fontAlgn="base">
              <a:spcBef>
                <a:spcPts val="0"/>
              </a:spcBef>
              <a:buNone/>
            </a:pPr>
            <a:endParaRPr lang="fr-FR" dirty="0"/>
          </a:p>
          <a:p>
            <a:pPr marL="0" indent="0" fontAlgn="base">
              <a:spcBef>
                <a:spcPts val="0"/>
              </a:spcBef>
              <a:buNone/>
            </a:pPr>
            <a:endParaRPr lang="fr-FR" dirty="0"/>
          </a:p>
          <a:p>
            <a:pPr marL="0" indent="0" fontAlgn="base">
              <a:spcBef>
                <a:spcPts val="0"/>
              </a:spcBef>
              <a:buNone/>
            </a:pPr>
            <a:r>
              <a:rPr lang="fr-FR" dirty="0"/>
              <a:t>https://www-actus.univ-ubs.fr/fr/index/actualites/dseg/soiree-anniversaire-10-ans/formulaire-10-ans.html</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89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9" name="Graphique 8" descr="Enseignant avec un remplissage uni">
            <a:extLst>
              <a:ext uri="{FF2B5EF4-FFF2-40B4-BE49-F238E27FC236}">
                <a16:creationId xmlns:a16="http://schemas.microsoft.com/office/drawing/2014/main" id="{8BBFB8F6-88E7-B549-9BDC-0213D4BBB51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781016" y="4508993"/>
            <a:ext cx="914400" cy="914400"/>
          </a:xfrm>
          <a:prstGeom prst="rect">
            <a:avLst/>
          </a:prstGeom>
        </p:spPr>
      </p:pic>
    </p:spTree>
    <p:extLst>
      <p:ext uri="{BB962C8B-B14F-4D97-AF65-F5344CB8AC3E}">
        <p14:creationId xmlns:p14="http://schemas.microsoft.com/office/powerpoint/2010/main" val="3980090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Programmation - Définitions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 Portée » d’une variable</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p:txBody>
          <a:bodyPr rtlCol="0">
            <a:noAutofit/>
          </a:bodyPr>
          <a:lstStyle/>
          <a:p>
            <a:pPr fontAlgn="base"/>
            <a:r>
              <a:rPr lang="fr-FR" dirty="0"/>
              <a:t>La portée d’une variable désigne la portion du programme où la variable peut être utilisée.</a:t>
            </a:r>
          </a:p>
          <a:p>
            <a:pPr fontAlgn="base"/>
            <a:r>
              <a:rPr lang="fr-FR" dirty="0"/>
              <a:t> Portée d’une variable en python : dans le module, dans la fonction/méthode</a:t>
            </a:r>
          </a:p>
        </p:txBody>
      </p:sp>
      <p:sp>
        <p:nvSpPr>
          <p:cNvPr id="10" name="Espace réservé du contenu 9">
            <a:extLst>
              <a:ext uri="{FF2B5EF4-FFF2-40B4-BE49-F238E27FC236}">
                <a16:creationId xmlns:a16="http://schemas.microsoft.com/office/drawing/2014/main" id="{734818E9-4459-4052-A157-BAEE61330BF3}"/>
              </a:ext>
            </a:extLst>
          </p:cNvPr>
          <p:cNvSpPr>
            <a:spLocks noGrp="1"/>
          </p:cNvSpPr>
          <p:nvPr>
            <p:ph idx="15"/>
          </p:nvPr>
        </p:nvSpPr>
        <p:spPr/>
        <p:txBody>
          <a:bodyPr rtlCol="0">
            <a:noAutofit/>
          </a:bodyPr>
          <a:lstStyle/>
          <a:p>
            <a:pPr rtl="0"/>
            <a:r>
              <a:rPr lang="fr-FR" dirty="0"/>
              <a:t>Langage typé… ou pas</a:t>
            </a:r>
          </a:p>
        </p:txBody>
      </p:sp>
      <p:sp>
        <p:nvSpPr>
          <p:cNvPr id="6" name="Espace réservé du contenu 5">
            <a:extLst>
              <a:ext uri="{FF2B5EF4-FFF2-40B4-BE49-F238E27FC236}">
                <a16:creationId xmlns:a16="http://schemas.microsoft.com/office/drawing/2014/main" id="{D87483D8-EA65-4964-99D7-AF7C1B80C93A}"/>
              </a:ext>
            </a:extLst>
          </p:cNvPr>
          <p:cNvSpPr>
            <a:spLocks noGrp="1"/>
          </p:cNvSpPr>
          <p:nvPr>
            <p:ph idx="13"/>
          </p:nvPr>
        </p:nvSpPr>
        <p:spPr/>
        <p:txBody>
          <a:bodyPr rtlCol="0">
            <a:noAutofit/>
          </a:bodyPr>
          <a:lstStyle/>
          <a:p>
            <a:pPr fontAlgn="base"/>
            <a:r>
              <a:rPr lang="fr-FR" dirty="0"/>
              <a:t>Java est un langage typé : on doit déclarer le type d’une variable avant de l’utiliser</a:t>
            </a:r>
          </a:p>
          <a:p>
            <a:pPr fontAlgn="base"/>
            <a:r>
              <a:rPr lang="fr-FR" dirty="0"/>
              <a:t>Il existe d’autres langage non typés (Javascript, Python) dans lesquels les types des variables ne sont pas indiqués dans le programme</a:t>
            </a:r>
          </a:p>
          <a:p>
            <a:pPr fontAlgn="base"/>
            <a:r>
              <a:rPr lang="fr-FR" dirty="0"/>
              <a:t>Les langages typés sont moins souples mais plus sûrs car davantage d’erreurs peuvent être détectées en amont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389254543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Formulaires (4/9)</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99370" cy="3029446"/>
          </a:xfrm>
        </p:spPr>
        <p:txBody>
          <a:bodyPr rtlCol="0">
            <a:noAutofit/>
          </a:bodyPr>
          <a:lstStyle/>
          <a:p>
            <a:pPr marL="0" indent="0">
              <a:buNone/>
            </a:pPr>
            <a:r>
              <a:rPr lang="fr-FR" dirty="0"/>
              <a:t>Zone de texte mono-ligne (saisie):</a:t>
            </a:r>
          </a:p>
          <a:p>
            <a:r>
              <a:rPr lang="fr-FR" dirty="0"/>
              <a:t>Utiliser la balise &lt;input /&gt; :</a:t>
            </a:r>
          </a:p>
          <a:p>
            <a:pPr marL="0" indent="0">
              <a:buNone/>
            </a:pPr>
            <a:r>
              <a:rPr lang="fr-FR" dirty="0"/>
              <a:t>		</a:t>
            </a:r>
            <a:r>
              <a:rPr lang="fr-FR" i="1" dirty="0"/>
              <a:t>&lt;input type="text" /&gt;</a:t>
            </a:r>
          </a:p>
          <a:p>
            <a:r>
              <a:rPr lang="fr-FR" dirty="0"/>
              <a:t>Donner un nom à votre zone de texte via l'attribut « </a:t>
            </a:r>
            <a:r>
              <a:rPr lang="fr-FR" b="1" dirty="0"/>
              <a:t>name</a:t>
            </a:r>
            <a:r>
              <a:rPr lang="fr-FR" dirty="0"/>
              <a:t> »:</a:t>
            </a:r>
          </a:p>
          <a:p>
            <a:pPr marL="0" indent="0">
              <a:buNone/>
            </a:pPr>
            <a:r>
              <a:rPr lang="fr-FR" dirty="0"/>
              <a:t>	</a:t>
            </a:r>
            <a:r>
              <a:rPr lang="fr-FR" i="1" dirty="0"/>
              <a:t>&lt;input type="text" name="pseudo" /&gt;</a:t>
            </a:r>
          </a:p>
          <a:p>
            <a:pPr marL="0" indent="0">
              <a:buNone/>
            </a:pPr>
            <a:endParaRPr lang="fr-FR" i="1" dirty="0"/>
          </a:p>
          <a:p>
            <a:pPr marL="0" indent="0">
              <a:buNone/>
            </a:pPr>
            <a:endParaRPr lang="fr-FR" i="1" dirty="0"/>
          </a:p>
          <a:p>
            <a:pPr marL="0" indent="0">
              <a:buNone/>
            </a:pPr>
            <a:endParaRPr lang="fr-FR" i="1" dirty="0"/>
          </a:p>
          <a:p>
            <a:pPr marL="0" indent="0">
              <a:buNone/>
            </a:pPr>
            <a:r>
              <a:rPr lang="fr-FR" dirty="0"/>
              <a:t>https://www-actus.univ-ubs.fr/fr/index/actualites/dseg/soiree-anniversaire-10-ans/formulaire-10-ans.html</a:t>
            </a:r>
            <a:endParaRPr lang="fr-FR" i="1"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90</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6" name="Image 5">
            <a:extLst>
              <a:ext uri="{FF2B5EF4-FFF2-40B4-BE49-F238E27FC236}">
                <a16:creationId xmlns:a16="http://schemas.microsoft.com/office/drawing/2014/main" id="{7BF33E2A-8AD7-B648-8977-03E8412578B1}"/>
              </a:ext>
            </a:extLst>
          </p:cNvPr>
          <p:cNvPicPr>
            <a:picLocks noChangeAspect="1"/>
          </p:cNvPicPr>
          <p:nvPr/>
        </p:nvPicPr>
        <p:blipFill>
          <a:blip r:embed="rId4"/>
          <a:stretch>
            <a:fillRect/>
          </a:stretch>
        </p:blipFill>
        <p:spPr>
          <a:xfrm>
            <a:off x="3397009" y="4459790"/>
            <a:ext cx="4749800" cy="508000"/>
          </a:xfrm>
          <a:prstGeom prst="rect">
            <a:avLst/>
          </a:prstGeom>
        </p:spPr>
      </p:pic>
      <p:pic>
        <p:nvPicPr>
          <p:cNvPr id="11" name="Graphique 10" descr="Enseignant avec un remplissage uni">
            <a:extLst>
              <a:ext uri="{FF2B5EF4-FFF2-40B4-BE49-F238E27FC236}">
                <a16:creationId xmlns:a16="http://schemas.microsoft.com/office/drawing/2014/main" id="{F9F297A2-0436-B84F-8E95-3610FC8B430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85188" y="4966193"/>
            <a:ext cx="914400" cy="914400"/>
          </a:xfrm>
          <a:prstGeom prst="rect">
            <a:avLst/>
          </a:prstGeom>
        </p:spPr>
      </p:pic>
    </p:spTree>
    <p:extLst>
      <p:ext uri="{BB962C8B-B14F-4D97-AF65-F5344CB8AC3E}">
        <p14:creationId xmlns:p14="http://schemas.microsoft.com/office/powerpoint/2010/main" val="342082678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Formulaires (5/9)</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99370" cy="3029446"/>
          </a:xfrm>
        </p:spPr>
        <p:txBody>
          <a:bodyPr rtlCol="0">
            <a:noAutofit/>
          </a:bodyPr>
          <a:lstStyle/>
          <a:p>
            <a:pPr marL="0" indent="0">
              <a:buNone/>
            </a:pPr>
            <a:r>
              <a:rPr lang="fr-FR" dirty="0"/>
              <a:t>Les libellés:</a:t>
            </a:r>
          </a:p>
          <a:p>
            <a:r>
              <a:rPr lang="fr-FR" dirty="0"/>
              <a:t>Indiquer à l’utilisateur ce qu’il doit saisir</a:t>
            </a:r>
          </a:p>
          <a:p>
            <a:r>
              <a:rPr lang="fr-FR" dirty="0"/>
              <a:t>Via la balise </a:t>
            </a:r>
            <a:r>
              <a:rPr lang="fr-FR" b="1" dirty="0"/>
              <a:t>« &lt;label&gt; »</a:t>
            </a:r>
            <a:endParaRPr lang="fr-FR" dirty="0"/>
          </a:p>
          <a:p>
            <a:pPr marL="1773936" lvl="4" indent="0">
              <a:spcBef>
                <a:spcPts val="0"/>
              </a:spcBef>
              <a:buNone/>
            </a:pPr>
            <a:r>
              <a:rPr lang="fr-FR" sz="1600" dirty="0"/>
              <a:t>&lt;form method="post" action="traitement.php"&gt;</a:t>
            </a:r>
          </a:p>
          <a:p>
            <a:pPr marL="1773936" lvl="4" indent="0">
              <a:spcBef>
                <a:spcPts val="0"/>
              </a:spcBef>
              <a:buNone/>
            </a:pPr>
            <a:r>
              <a:rPr lang="fr-FR" sz="1600" dirty="0"/>
              <a:t>    &lt;p&gt;</a:t>
            </a:r>
          </a:p>
          <a:p>
            <a:pPr marL="1773936" lvl="4" indent="0">
              <a:spcBef>
                <a:spcPts val="0"/>
              </a:spcBef>
              <a:buNone/>
            </a:pPr>
            <a:r>
              <a:rPr lang="fr-FR" sz="1600" dirty="0"/>
              <a:t>        &lt;label&gt;Votre pseudo&lt;/label&gt; : &lt;input type="text" name="pseudo" /&gt;</a:t>
            </a:r>
          </a:p>
          <a:p>
            <a:pPr marL="1773936" lvl="4" indent="0">
              <a:spcBef>
                <a:spcPts val="0"/>
              </a:spcBef>
              <a:buNone/>
            </a:pPr>
            <a:r>
              <a:rPr lang="fr-FR" sz="1600" dirty="0"/>
              <a:t>    &lt;/p&gt;</a:t>
            </a:r>
          </a:p>
          <a:p>
            <a:pPr marL="1773936" lvl="4" indent="0">
              <a:spcBef>
                <a:spcPts val="0"/>
              </a:spcBef>
              <a:buNone/>
            </a:pPr>
            <a:r>
              <a:rPr lang="fr-FR" sz="1600" dirty="0"/>
              <a:t>&lt;/form&gt;</a:t>
            </a:r>
          </a:p>
          <a:p>
            <a:pPr marL="1773936" lvl="4" indent="0">
              <a:spcBef>
                <a:spcPts val="0"/>
              </a:spcBef>
              <a:buNone/>
            </a:pPr>
            <a:endParaRPr lang="fr-FR" sz="1600" dirty="0"/>
          </a:p>
          <a:p>
            <a:pPr marL="1773936" lvl="4" indent="0">
              <a:spcBef>
                <a:spcPts val="0"/>
              </a:spcBef>
              <a:buNone/>
            </a:pPr>
            <a:endParaRPr lang="fr-FR" sz="1600" dirty="0"/>
          </a:p>
          <a:p>
            <a:pPr marL="1773936" lvl="4" indent="0">
              <a:spcBef>
                <a:spcPts val="0"/>
              </a:spcBef>
              <a:buNone/>
            </a:pPr>
            <a:endParaRPr lang="fr-FR" sz="1600" dirty="0"/>
          </a:p>
          <a:p>
            <a:pPr marL="0" indent="0">
              <a:spcBef>
                <a:spcPts val="0"/>
              </a:spcBef>
              <a:buNone/>
            </a:pPr>
            <a:r>
              <a:rPr lang="fr-FR" sz="1400" dirty="0"/>
              <a:t>https://www-actus.univ-ubs.fr/fr/index/actualites/dseg/soiree-anniversaire-10-ans/formulaire-10-ans.html</a:t>
            </a:r>
          </a:p>
          <a:p>
            <a:pPr marL="1773936" lvl="4" indent="0">
              <a:spcBef>
                <a:spcPts val="0"/>
              </a:spcBef>
              <a:buNone/>
            </a:pPr>
            <a:endParaRPr lang="fr-FR" sz="1600" dirty="0"/>
          </a:p>
          <a:p>
            <a:pPr marL="1773936" lvl="4" indent="0">
              <a:spcBef>
                <a:spcPts val="0"/>
              </a:spcBef>
              <a:buNone/>
            </a:pPr>
            <a:endParaRPr lang="fr-FR" sz="1600" dirty="0"/>
          </a:p>
          <a:p>
            <a:pPr marL="1773936" lvl="4" indent="0">
              <a:spcBef>
                <a:spcPts val="0"/>
              </a:spcBef>
              <a:buNone/>
            </a:pPr>
            <a:endParaRPr lang="fr-FR" sz="1600"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91</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12" name="Graphique 11" descr="Enseignant avec un remplissage uni">
            <a:extLst>
              <a:ext uri="{FF2B5EF4-FFF2-40B4-BE49-F238E27FC236}">
                <a16:creationId xmlns:a16="http://schemas.microsoft.com/office/drawing/2014/main" id="{C8243F3C-6FF2-FD47-8AE9-ECB6925504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85188" y="4966193"/>
            <a:ext cx="914400" cy="914400"/>
          </a:xfrm>
          <a:prstGeom prst="rect">
            <a:avLst/>
          </a:prstGeom>
        </p:spPr>
      </p:pic>
    </p:spTree>
    <p:extLst>
      <p:ext uri="{BB962C8B-B14F-4D97-AF65-F5344CB8AC3E}">
        <p14:creationId xmlns:p14="http://schemas.microsoft.com/office/powerpoint/2010/main" val="241188977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Formulaires (6/9)</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99370" cy="3029446"/>
          </a:xfrm>
        </p:spPr>
        <p:txBody>
          <a:bodyPr rtlCol="0">
            <a:noAutofit/>
          </a:bodyPr>
          <a:lstStyle/>
          <a:p>
            <a:pPr marL="0" indent="0">
              <a:buNone/>
            </a:pPr>
            <a:r>
              <a:rPr lang="fr-FR" dirty="0"/>
              <a:t>Les cases à cocher</a:t>
            </a:r>
          </a:p>
          <a:p>
            <a:endParaRPr lang="fr-FR" dirty="0"/>
          </a:p>
          <a:p>
            <a:r>
              <a:rPr lang="fr-FR" dirty="0"/>
              <a:t>Via la balise &lt;input /&gt;, en spécifiant cette fois le type « </a:t>
            </a:r>
            <a:r>
              <a:rPr lang="fr-FR" b="1" dirty="0"/>
              <a:t>checkbox</a:t>
            </a:r>
            <a:r>
              <a:rPr lang="fr-FR" dirty="0"/>
              <a:t> » :</a:t>
            </a:r>
          </a:p>
          <a:p>
            <a:pPr marL="0" indent="0">
              <a:buNone/>
            </a:pPr>
            <a:r>
              <a:rPr lang="fr-FR" dirty="0"/>
              <a:t>	</a:t>
            </a:r>
            <a:r>
              <a:rPr lang="fr-FR" i="1" dirty="0"/>
              <a:t>&lt;input type="checkbox" name="choix" /&gt;</a:t>
            </a:r>
            <a:endParaRPr lang="fr-FR" dirty="0"/>
          </a:p>
          <a:p>
            <a:r>
              <a:rPr lang="fr-FR" dirty="0"/>
              <a:t>Rajoutez un &lt;label&gt; bien placé, et le tour est joué !</a:t>
            </a:r>
          </a:p>
          <a:p>
            <a:r>
              <a:rPr lang="fr-FR" dirty="0"/>
              <a:t>Pour un choix d’option, il suffit d’ajouter l’attribut « </a:t>
            </a:r>
            <a:r>
              <a:rPr lang="fr-FR" b="1" dirty="0"/>
              <a:t>name</a:t>
            </a:r>
            <a:r>
              <a:rPr lang="fr-FR" dirty="0"/>
              <a:t> » avec la même valeur pour chaque balise « </a:t>
            </a:r>
            <a:r>
              <a:rPr lang="fr-FR" b="1" dirty="0"/>
              <a:t>input</a:t>
            </a:r>
            <a:r>
              <a:rPr lang="fr-FR" dirty="0"/>
              <a:t> », et le type </a:t>
            </a:r>
            <a:r>
              <a:rPr lang="fr-FR" b="1" dirty="0"/>
              <a:t>« radio »</a:t>
            </a:r>
          </a:p>
          <a:p>
            <a:pPr marL="0" indent="0">
              <a:buNone/>
            </a:pPr>
            <a:endParaRPr lang="fr-FR" dirty="0"/>
          </a:p>
          <a:p>
            <a:pPr marL="0" indent="0">
              <a:buNone/>
            </a:pPr>
            <a:r>
              <a:rPr lang="fr-FR" dirty="0"/>
              <a:t>https://www-actus.univ-ubs.fr/fr/index/actualites/dseg/soiree-anniversaire-10-ans/formulaire-10-ans.html</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92</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9" name="Graphique 8" descr="Enseignant avec un remplissage uni">
            <a:extLst>
              <a:ext uri="{FF2B5EF4-FFF2-40B4-BE49-F238E27FC236}">
                <a16:creationId xmlns:a16="http://schemas.microsoft.com/office/drawing/2014/main" id="{08731D93-DC54-2442-8C8E-1009619EE76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885188" y="4966193"/>
            <a:ext cx="914400" cy="914400"/>
          </a:xfrm>
          <a:prstGeom prst="rect">
            <a:avLst/>
          </a:prstGeom>
        </p:spPr>
      </p:pic>
    </p:spTree>
    <p:extLst>
      <p:ext uri="{BB962C8B-B14F-4D97-AF65-F5344CB8AC3E}">
        <p14:creationId xmlns:p14="http://schemas.microsoft.com/office/powerpoint/2010/main" val="121811647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Formulaires (7/9)</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79"/>
            <a:ext cx="11099370" cy="3492283"/>
          </a:xfrm>
        </p:spPr>
        <p:txBody>
          <a:bodyPr rtlCol="0">
            <a:noAutofit/>
          </a:bodyPr>
          <a:lstStyle/>
          <a:p>
            <a:pPr marL="0" indent="0">
              <a:buNone/>
            </a:pPr>
            <a:r>
              <a:rPr lang="fr-FR" dirty="0"/>
              <a:t>Les listes déroulantes</a:t>
            </a:r>
          </a:p>
          <a:p>
            <a:r>
              <a:rPr lang="fr-FR" dirty="0"/>
              <a:t>Permettre un choix parmi plusieurs possibilités. Via la balise &lt;select&gt; &lt;/select&gt; qui indique le début et la fin de la liste déroulante</a:t>
            </a:r>
          </a:p>
          <a:p>
            <a:r>
              <a:rPr lang="fr-FR" dirty="0"/>
              <a:t>A l'intérieur du &lt;select&gt; &lt;/select&gt;, plusieurs balises &lt;option&gt; &lt;/option&gt; (une par choix possible), chacune avec un attribut « value »</a:t>
            </a:r>
          </a:p>
          <a:p>
            <a:r>
              <a:rPr lang="fr-FR" dirty="0"/>
              <a:t>Exemple:</a:t>
            </a:r>
          </a:p>
          <a:p>
            <a:pPr marL="0" indent="0">
              <a:buNone/>
            </a:pPr>
            <a:endParaRPr lang="fr-FR" dirty="0"/>
          </a:p>
          <a:p>
            <a:pPr marL="2231136" lvl="5" indent="0">
              <a:spcBef>
                <a:spcPts val="0"/>
              </a:spcBef>
              <a:buNone/>
            </a:pPr>
            <a:r>
              <a:rPr lang="fr-FR" sz="1600" i="1" dirty="0"/>
              <a:t>&lt;label for="pays"&gt;Dans quel pays habitez-vous ?&lt;/label&gt;&lt;br /&gt;</a:t>
            </a:r>
          </a:p>
          <a:p>
            <a:pPr marL="2231136" lvl="5" indent="0">
              <a:spcBef>
                <a:spcPts val="0"/>
              </a:spcBef>
              <a:buNone/>
            </a:pPr>
            <a:r>
              <a:rPr lang="fr-FR" sz="1600" i="1" dirty="0"/>
              <a:t>       &lt;select name="pays" id="pays"&gt;</a:t>
            </a:r>
          </a:p>
          <a:p>
            <a:pPr marL="2231136" lvl="5" indent="0">
              <a:spcBef>
                <a:spcPts val="0"/>
              </a:spcBef>
              <a:buNone/>
            </a:pPr>
            <a:r>
              <a:rPr lang="fr-FR" sz="1600" i="1" dirty="0"/>
              <a:t>           &lt;option value="france"&gt;France&lt;/option&gt;</a:t>
            </a:r>
          </a:p>
          <a:p>
            <a:pPr marL="2231136" lvl="5" indent="0">
              <a:spcBef>
                <a:spcPts val="0"/>
              </a:spcBef>
              <a:buNone/>
            </a:pPr>
            <a:r>
              <a:rPr lang="fr-FR" sz="1600" i="1" dirty="0"/>
              <a:t>           &lt;option value="espagne"&gt;Espagne&lt;/option&gt;</a:t>
            </a:r>
          </a:p>
          <a:p>
            <a:pPr marL="2231136" lvl="5" indent="0">
              <a:spcBef>
                <a:spcPts val="0"/>
              </a:spcBef>
              <a:buNone/>
            </a:pPr>
            <a:r>
              <a:rPr lang="fr-FR" sz="1600" i="1" dirty="0"/>
              <a:t>           &lt;option value="italie"&gt;Italie&lt;/option&gt;</a:t>
            </a:r>
          </a:p>
          <a:p>
            <a:pPr marL="2231136" lvl="5" indent="0">
              <a:spcBef>
                <a:spcPts val="0"/>
              </a:spcBef>
              <a:buNone/>
            </a:pPr>
            <a:r>
              <a:rPr lang="fr-FR" sz="1600" i="1" dirty="0"/>
              <a:t>       &lt;/select&gt;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93</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6691288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Formulaires (8/9)</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99370" cy="3029446"/>
          </a:xfrm>
        </p:spPr>
        <p:txBody>
          <a:bodyPr rtlCol="0">
            <a:noAutofit/>
          </a:bodyPr>
          <a:lstStyle/>
          <a:p>
            <a:pPr marL="0" indent="0">
              <a:buNone/>
            </a:pPr>
            <a:r>
              <a:rPr lang="fr-FR" dirty="0"/>
              <a:t>Le bouton d'envoi</a:t>
            </a:r>
          </a:p>
          <a:p>
            <a:r>
              <a:rPr lang="fr-FR" dirty="0"/>
              <a:t>Elément indispensable via la balise &lt;input /&gt; en quatre versions :</a:t>
            </a:r>
          </a:p>
          <a:p>
            <a:pPr lvl="1"/>
            <a:r>
              <a:rPr lang="fr-FR" sz="1600" dirty="0"/>
              <a:t>type="submit" : le principal bouton d'envoi de formulaire</a:t>
            </a:r>
          </a:p>
          <a:p>
            <a:pPr lvl="1"/>
            <a:r>
              <a:rPr lang="fr-FR" sz="1600" dirty="0"/>
              <a:t>type="reset" : remise à zéro du formulaire.</a:t>
            </a:r>
          </a:p>
          <a:p>
            <a:pPr lvl="1"/>
            <a:r>
              <a:rPr lang="fr-FR" sz="1600" dirty="0"/>
              <a:t>type="image" : équivalent du bouton submit, présenté cette fois sous forme d'image. Rajoutez l'attribut src pour indiquer l'URL de l'image.</a:t>
            </a:r>
          </a:p>
          <a:p>
            <a:pPr lvl="1"/>
            <a:r>
              <a:rPr lang="fr-FR" sz="1600" dirty="0"/>
              <a:t>type="button" : bouton générique, qui n'aura (par défaut) aucun effet. Utile pour des processus plus complexe</a:t>
            </a:r>
          </a:p>
          <a:p>
            <a:r>
              <a:rPr lang="fr-FR" dirty="0"/>
              <a:t>On peut changer le texte affiché à l'intérieur des boutons avec l'attribut « </a:t>
            </a:r>
            <a:r>
              <a:rPr lang="fr-FR" b="1" dirty="0"/>
              <a:t>value</a:t>
            </a:r>
            <a:r>
              <a:rPr lang="fr-FR" dirty="0"/>
              <a:t> »</a:t>
            </a:r>
          </a:p>
          <a:p>
            <a:r>
              <a:rPr lang="fr-FR" dirty="0"/>
              <a:t>Exemple :</a:t>
            </a:r>
          </a:p>
          <a:p>
            <a:pPr marL="0" indent="0">
              <a:buNone/>
            </a:pPr>
            <a:r>
              <a:rPr lang="fr-FR" dirty="0"/>
              <a:t>		</a:t>
            </a:r>
            <a:r>
              <a:rPr lang="fr-FR" i="1" dirty="0"/>
              <a:t>&lt;input type="submit" value="Envoyer" /&gt;</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94</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1108760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r>
              <a:rPr lang="fr-FR" dirty="0"/>
              <a:t>Langages WEB - HTML</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r>
              <a:rPr lang="fr-FR" dirty="0"/>
              <a:t>Formulaires (9/9)</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11099370" cy="3029446"/>
          </a:xfrm>
        </p:spPr>
        <p:txBody>
          <a:bodyPr rtlCol="0">
            <a:noAutofit/>
          </a:bodyPr>
          <a:lstStyle/>
          <a:p>
            <a:pPr marL="0" indent="0">
              <a:buNone/>
            </a:pPr>
            <a:r>
              <a:rPr lang="fr-FR" dirty="0"/>
              <a:t>Vous avez dit « captcha » ?</a:t>
            </a:r>
          </a:p>
          <a:p>
            <a:r>
              <a:rPr lang="fr-FR" dirty="0"/>
              <a:t>Protection </a:t>
            </a:r>
            <a:r>
              <a:rPr lang="fr-FR" b="1" dirty="0"/>
              <a:t>indispensable</a:t>
            </a:r>
            <a:r>
              <a:rPr lang="fr-FR" dirty="0"/>
              <a:t> pour vos formulaires publiques </a:t>
            </a:r>
          </a:p>
          <a:p>
            <a:r>
              <a:rPr lang="fr-FR" dirty="0"/>
              <a:t>Permet d’éviter l’envoi de données via des robots !</a:t>
            </a:r>
            <a:endParaRPr lang="fr-FR" i="1" dirty="0"/>
          </a:p>
          <a:p>
            <a:r>
              <a:rPr lang="fr-FR" dirty="0"/>
              <a:t>Nombreuses solutions gratuites et libres de droits (mais attention, qui est le produit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95</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405224484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Merci !</a:t>
            </a:r>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96</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pic>
        <p:nvPicPr>
          <p:cNvPr id="7" name="Espace réservé d’image 31" descr="Deux personnes collaborant sur un ordinateur portable et une tablette avec des graphiques et des tableaux ">
            <a:extLst>
              <a:ext uri="{FF2B5EF4-FFF2-40B4-BE49-F238E27FC236}">
                <a16:creationId xmlns:a16="http://schemas.microsoft.com/office/drawing/2014/main" id="{87EED468-D2FF-7354-3364-BA2750EAED84}"/>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23" r="23"/>
          <a:stretch/>
        </p:blipFill>
        <p:spPr>
          <a:xfrm>
            <a:off x="3456305" y="1834004"/>
            <a:ext cx="5333977" cy="3392053"/>
          </a:xfrm>
          <a:prstGeom prst="rect">
            <a:avLst/>
          </a:prstGeom>
        </p:spPr>
      </p:pic>
    </p:spTree>
    <p:extLst>
      <p:ext uri="{BB962C8B-B14F-4D97-AF65-F5344CB8AC3E}">
        <p14:creationId xmlns:p14="http://schemas.microsoft.com/office/powerpoint/2010/main" val="215536299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 WEB - CSS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CSS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9920268" cy="3029446"/>
          </a:xfrm>
        </p:spPr>
        <p:txBody>
          <a:bodyPr rtlCol="0">
            <a:noAutofit/>
          </a:bodyPr>
          <a:lstStyle/>
          <a:p>
            <a:pPr marL="0" indent="0" fontAlgn="base">
              <a:buNone/>
            </a:pPr>
            <a:r>
              <a:rPr lang="fr-FR" dirty="0"/>
              <a:t>Rappel: il vous permet de choisir la couleur de votre texte, de sélectionner la police utilisée sur votre site, définir la taille du texte, les bordures, le fond…</a:t>
            </a:r>
          </a:p>
          <a:p>
            <a:pPr marL="0" indent="0" fontAlgn="base">
              <a:buNone/>
            </a:pPr>
            <a:r>
              <a:rPr lang="fr-FR" dirty="0"/>
              <a:t>On peut écrire du code en langage CSS à trois endroits différents :</a:t>
            </a:r>
          </a:p>
          <a:p>
            <a:pPr fontAlgn="base"/>
            <a:r>
              <a:rPr lang="fr-FR" dirty="0"/>
              <a:t>dans un fichier .css (</a:t>
            </a:r>
            <a:r>
              <a:rPr lang="fr-FR" i="1" dirty="0"/>
              <a:t>méthode la plus recommandée</a:t>
            </a:r>
            <a:r>
              <a:rPr lang="fr-FR" dirty="0"/>
              <a:t>)</a:t>
            </a:r>
          </a:p>
          <a:p>
            <a:pPr fontAlgn="base"/>
            <a:r>
              <a:rPr lang="fr-FR" dirty="0"/>
              <a:t>dans l'en-tête &lt;head&gt; du fichier HTML via la balise </a:t>
            </a:r>
            <a:r>
              <a:rPr lang="fr-FR" b="1" dirty="0"/>
              <a:t>« &lt;style&gt; </a:t>
            </a:r>
            <a:r>
              <a:rPr lang="fr-FR" dirty="0"/>
              <a:t>»</a:t>
            </a:r>
          </a:p>
          <a:p>
            <a:pPr fontAlgn="base"/>
            <a:r>
              <a:rPr lang="fr-FR" dirty="0"/>
              <a:t>directement dans les balises du fichier HTML </a:t>
            </a:r>
            <a:r>
              <a:rPr lang="fr-FR" i="1" dirty="0"/>
              <a:t>via</a:t>
            </a:r>
            <a:r>
              <a:rPr lang="fr-FR" dirty="0"/>
              <a:t> un attribut </a:t>
            </a:r>
            <a:r>
              <a:rPr lang="fr-FR" b="1" dirty="0"/>
              <a:t>« style » </a:t>
            </a:r>
            <a:r>
              <a:rPr lang="fr-FR" dirty="0"/>
              <a:t>(</a:t>
            </a:r>
            <a:r>
              <a:rPr lang="fr-FR" i="1" dirty="0"/>
              <a:t>méthode la moins recommandée</a:t>
            </a:r>
            <a:r>
              <a:rPr lang="fr-FR" dirty="0"/>
              <a:t>).</a:t>
            </a:r>
          </a:p>
          <a:p>
            <a:pPr marL="0" indent="0" fontAlgn="base">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97</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33879787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 WEB - CSS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Dans un fichier .css</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9920268" cy="3029446"/>
          </a:xfrm>
        </p:spPr>
        <p:txBody>
          <a:bodyPr rtlCol="0">
            <a:noAutofit/>
          </a:bodyPr>
          <a:lstStyle/>
          <a:p>
            <a:pPr marL="0" indent="0" fontAlgn="base">
              <a:buNone/>
            </a:pPr>
            <a:r>
              <a:rPr lang="fr-FR" dirty="0"/>
              <a:t>Dans la balise « head », nous ajoutons :</a:t>
            </a:r>
          </a:p>
          <a:p>
            <a:pPr marL="0" indent="0" fontAlgn="base">
              <a:buNone/>
            </a:pPr>
            <a:r>
              <a:rPr lang="fr-FR" dirty="0"/>
              <a:t>		&lt;link rel=</a:t>
            </a:r>
            <a:r>
              <a:rPr lang="fr-FR" b="1" dirty="0"/>
              <a:t>"stylesheet"</a:t>
            </a:r>
            <a:r>
              <a:rPr lang="fr-FR" dirty="0"/>
              <a:t> href</a:t>
            </a:r>
            <a:r>
              <a:rPr lang="fr-FR" b="1" dirty="0"/>
              <a:t>="fichier_style.css"</a:t>
            </a:r>
            <a:r>
              <a:rPr lang="fr-FR" dirty="0"/>
              <a:t> /&gt;</a:t>
            </a:r>
          </a:p>
          <a:p>
            <a:pPr marL="0" indent="0" fontAlgn="base">
              <a:buNone/>
            </a:pPr>
            <a:r>
              <a:rPr lang="fr-FR" dirty="0"/>
              <a:t>Dans le fichier, nous insérons :</a:t>
            </a:r>
          </a:p>
          <a:p>
            <a:pPr marL="0" indent="0" fontAlgn="base">
              <a:buNone/>
            </a:pPr>
            <a:r>
              <a:rPr lang="fr-FR" dirty="0"/>
              <a:t>p </a:t>
            </a:r>
            <a:r>
              <a:rPr lang="fr-FR" b="1" dirty="0"/>
              <a:t>{</a:t>
            </a:r>
            <a:endParaRPr lang="fr-FR" dirty="0"/>
          </a:p>
          <a:p>
            <a:pPr marL="0" indent="0" fontAlgn="base">
              <a:buNone/>
            </a:pPr>
            <a:r>
              <a:rPr lang="fr-FR" dirty="0"/>
              <a:t>    color</a:t>
            </a:r>
            <a:r>
              <a:rPr lang="fr-FR" b="1" dirty="0"/>
              <a:t>: blue;</a:t>
            </a:r>
            <a:endParaRPr lang="fr-FR" dirty="0"/>
          </a:p>
          <a:p>
            <a:pPr marL="0" indent="0" fontAlgn="base">
              <a:buNone/>
            </a:pPr>
            <a:r>
              <a:rPr lang="fr-FR" b="1" dirty="0"/>
              <a:t>}</a:t>
            </a:r>
            <a:endParaRPr lang="fr-FR" dirty="0"/>
          </a:p>
          <a:p>
            <a:pPr marL="0" indent="0" fontAlgn="base">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98</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421283341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0235702-D252-448C-B19A-B3316C4F88E2}"/>
              </a:ext>
            </a:extLst>
          </p:cNvPr>
          <p:cNvSpPr>
            <a:spLocks noGrp="1"/>
          </p:cNvSpPr>
          <p:nvPr>
            <p:ph type="title"/>
          </p:nvPr>
        </p:nvSpPr>
        <p:spPr/>
        <p:txBody>
          <a:bodyPr rtlCol="0">
            <a:noAutofit/>
          </a:bodyPr>
          <a:lstStyle/>
          <a:p>
            <a:pPr rtl="0"/>
            <a:r>
              <a:rPr lang="fr-FR" dirty="0"/>
              <a:t>Langage WEB - CSS</a:t>
            </a:r>
          </a:p>
        </p:txBody>
      </p:sp>
      <p:sp>
        <p:nvSpPr>
          <p:cNvPr id="8" name="Espace réservé du contenu 7">
            <a:extLst>
              <a:ext uri="{FF2B5EF4-FFF2-40B4-BE49-F238E27FC236}">
                <a16:creationId xmlns:a16="http://schemas.microsoft.com/office/drawing/2014/main" id="{CED188D3-E97C-4E64-AEC5-BA2CE083B7F3}"/>
              </a:ext>
            </a:extLst>
          </p:cNvPr>
          <p:cNvSpPr>
            <a:spLocks noGrp="1"/>
          </p:cNvSpPr>
          <p:nvPr>
            <p:ph idx="14"/>
          </p:nvPr>
        </p:nvSpPr>
        <p:spPr/>
        <p:txBody>
          <a:bodyPr rtlCol="0">
            <a:noAutofit/>
          </a:bodyPr>
          <a:lstStyle/>
          <a:p>
            <a:pPr rtl="0"/>
            <a:r>
              <a:rPr lang="fr-FR" dirty="0"/>
              <a:t>Dans une balise &lt;style&gt;</a:t>
            </a:r>
          </a:p>
        </p:txBody>
      </p:sp>
      <p:sp>
        <p:nvSpPr>
          <p:cNvPr id="5" name="Espace réservé du contenu 4">
            <a:extLst>
              <a:ext uri="{FF2B5EF4-FFF2-40B4-BE49-F238E27FC236}">
                <a16:creationId xmlns:a16="http://schemas.microsoft.com/office/drawing/2014/main" id="{8D8FE1B0-9E5F-4C60-B1BF-E3D551EDCF6C}"/>
              </a:ext>
            </a:extLst>
          </p:cNvPr>
          <p:cNvSpPr>
            <a:spLocks noGrp="1"/>
          </p:cNvSpPr>
          <p:nvPr>
            <p:ph idx="1"/>
          </p:nvPr>
        </p:nvSpPr>
        <p:spPr>
          <a:xfrm>
            <a:off x="648934" y="2422380"/>
            <a:ext cx="9920268" cy="3029446"/>
          </a:xfrm>
        </p:spPr>
        <p:txBody>
          <a:bodyPr rtlCol="0">
            <a:noAutofit/>
          </a:bodyPr>
          <a:lstStyle/>
          <a:p>
            <a:pPr marL="0" indent="0" fontAlgn="base">
              <a:buNone/>
            </a:pPr>
            <a:r>
              <a:rPr lang="fr-FR" dirty="0"/>
              <a:t>Dans la balise « head », nous ajoutons :</a:t>
            </a:r>
          </a:p>
          <a:p>
            <a:pPr marL="0" indent="0" fontAlgn="base">
              <a:buNone/>
            </a:pPr>
            <a:r>
              <a:rPr lang="fr-FR" dirty="0"/>
              <a:t>&lt;style type=</a:t>
            </a:r>
            <a:r>
              <a:rPr lang="fr-FR" b="1" dirty="0"/>
              <a:t>"text/css"&gt;</a:t>
            </a:r>
            <a:endParaRPr lang="fr-FR" dirty="0"/>
          </a:p>
          <a:p>
            <a:pPr marL="0" indent="0" fontAlgn="base">
              <a:buNone/>
            </a:pPr>
            <a:r>
              <a:rPr lang="fr-FR" dirty="0"/>
              <a:t>p </a:t>
            </a:r>
            <a:r>
              <a:rPr lang="fr-FR" b="1" dirty="0"/>
              <a:t>{</a:t>
            </a:r>
            <a:endParaRPr lang="fr-FR" dirty="0"/>
          </a:p>
          <a:p>
            <a:pPr marL="0" indent="0" fontAlgn="base">
              <a:buNone/>
            </a:pPr>
            <a:r>
              <a:rPr lang="fr-FR" dirty="0"/>
              <a:t>    color</a:t>
            </a:r>
            <a:r>
              <a:rPr lang="fr-FR" b="1" dirty="0"/>
              <a:t>: blue;</a:t>
            </a:r>
            <a:endParaRPr lang="fr-FR" dirty="0"/>
          </a:p>
          <a:p>
            <a:pPr marL="0" indent="0" fontAlgn="base">
              <a:buNone/>
            </a:pPr>
            <a:r>
              <a:rPr lang="fr-FR" dirty="0"/>
              <a:t>}</a:t>
            </a:r>
          </a:p>
          <a:p>
            <a:pPr marL="0" indent="0" fontAlgn="base">
              <a:buNone/>
            </a:pPr>
            <a:r>
              <a:rPr lang="fr-FR" dirty="0"/>
              <a:t>&lt;/style&gt;</a:t>
            </a:r>
          </a:p>
          <a:p>
            <a:pPr marL="0" indent="0" fontAlgn="base">
              <a:buNone/>
            </a:pPr>
            <a:endParaRPr lang="fr-FR" dirty="0"/>
          </a:p>
        </p:txBody>
      </p:sp>
      <p:sp>
        <p:nvSpPr>
          <p:cNvPr id="15" name="Espace réservé du pied de page 14">
            <a:extLst>
              <a:ext uri="{FF2B5EF4-FFF2-40B4-BE49-F238E27FC236}">
                <a16:creationId xmlns:a16="http://schemas.microsoft.com/office/drawing/2014/main" id="{4BB4EE3B-13B9-414C-9B6C-C111B789ED0C}"/>
              </a:ext>
            </a:extLst>
          </p:cNvPr>
          <p:cNvSpPr>
            <a:spLocks noGrp="1"/>
          </p:cNvSpPr>
          <p:nvPr>
            <p:ph type="ftr" sz="quarter" idx="11"/>
          </p:nvPr>
        </p:nvSpPr>
        <p:spPr/>
        <p:txBody>
          <a:bodyPr rtlCol="0"/>
          <a:lstStyle/>
          <a:p>
            <a:r>
              <a:rPr lang="fr-FR" dirty="0"/>
              <a:t>Développements, Web et base de données</a:t>
            </a:r>
          </a:p>
        </p:txBody>
      </p:sp>
      <p:sp>
        <p:nvSpPr>
          <p:cNvPr id="14" name="Espace réservé de la date 13">
            <a:extLst>
              <a:ext uri="{FF2B5EF4-FFF2-40B4-BE49-F238E27FC236}">
                <a16:creationId xmlns:a16="http://schemas.microsoft.com/office/drawing/2014/main" id="{7C52191A-A01A-4BD8-A7AB-CB4BB654D26C}"/>
              </a:ext>
            </a:extLst>
          </p:cNvPr>
          <p:cNvSpPr>
            <a:spLocks noGrp="1"/>
          </p:cNvSpPr>
          <p:nvPr>
            <p:ph type="dt" sz="half" idx="10"/>
          </p:nvPr>
        </p:nvSpPr>
        <p:spPr/>
        <p:txBody>
          <a:bodyPr rtlCol="0"/>
          <a:lstStyle/>
          <a:p>
            <a:pPr rtl="0"/>
            <a:r>
              <a:rPr lang="fr-FR" dirty="0"/>
              <a:t>2024</a:t>
            </a:r>
          </a:p>
        </p:txBody>
      </p:sp>
      <p:sp>
        <p:nvSpPr>
          <p:cNvPr id="16" name="Espace réservé du numéro de diapositive 15">
            <a:extLst>
              <a:ext uri="{FF2B5EF4-FFF2-40B4-BE49-F238E27FC236}">
                <a16:creationId xmlns:a16="http://schemas.microsoft.com/office/drawing/2014/main" id="{533E7CD9-5271-46B0-BE9D-C03F6CFC6818}"/>
              </a:ext>
            </a:extLst>
          </p:cNvPr>
          <p:cNvSpPr>
            <a:spLocks noGrp="1"/>
          </p:cNvSpPr>
          <p:nvPr>
            <p:ph type="sldNum" sz="quarter" idx="12"/>
          </p:nvPr>
        </p:nvSpPr>
        <p:spPr/>
        <p:txBody>
          <a:bodyPr rtlCol="0"/>
          <a:lstStyle/>
          <a:p>
            <a:pPr rtl="0"/>
            <a:fld id="{FAEF9944-A4F6-4C59-AEBD-678D6480B8EA}" type="slidenum">
              <a:rPr lang="fr-FR" smtClean="0"/>
              <a:pPr rtl="0"/>
              <a:t>99</a:t>
            </a:fld>
            <a:endParaRPr lang="fr-FR" dirty="0"/>
          </a:p>
        </p:txBody>
      </p:sp>
      <p:pic>
        <p:nvPicPr>
          <p:cNvPr id="3" name="Image 2" descr="Une image contenant texte&#10;&#10;Description générée automatiquement">
            <a:extLst>
              <a:ext uri="{FF2B5EF4-FFF2-40B4-BE49-F238E27FC236}">
                <a16:creationId xmlns:a16="http://schemas.microsoft.com/office/drawing/2014/main" id="{B824D91E-86D3-9246-9431-26C3139FD189}"/>
              </a:ext>
            </a:extLst>
          </p:cNvPr>
          <p:cNvPicPr>
            <a:picLocks noChangeAspect="1"/>
          </p:cNvPicPr>
          <p:nvPr/>
        </p:nvPicPr>
        <p:blipFill>
          <a:blip r:embed="rId3"/>
          <a:stretch>
            <a:fillRect/>
          </a:stretch>
        </p:blipFill>
        <p:spPr>
          <a:xfrm>
            <a:off x="6068368" y="6309359"/>
            <a:ext cx="1011238" cy="330200"/>
          </a:xfrm>
          <a:prstGeom prst="rect">
            <a:avLst/>
          </a:prstGeom>
        </p:spPr>
      </p:pic>
    </p:spTree>
    <p:extLst>
      <p:ext uri="{BB962C8B-B14F-4D97-AF65-F5344CB8AC3E}">
        <p14:creationId xmlns:p14="http://schemas.microsoft.com/office/powerpoint/2010/main" val="1604110684"/>
      </p:ext>
    </p:extLst>
  </p:cSld>
  <p:clrMapOvr>
    <a:masterClrMapping/>
  </p:clrMapOvr>
</p:sld>
</file>

<file path=ppt/theme/theme1.xml><?xml version="1.0" encoding="utf-8"?>
<a:theme xmlns:a="http://schemas.openxmlformats.org/drawingml/2006/main" name="Thème Office">
  <a:themeElements>
    <a:clrScheme name="Bleu">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lcf76f155ced4ddcb4097134ff3c332f xmlns="71af3243-3dd4-4a8d-8c0d-dd76da1f02a5">
      <Terms xmlns="http://schemas.microsoft.com/office/infopath/2007/PartnerControls"/>
    </lcf76f155ced4ddcb4097134ff3c332f>
    <TaxCatchAll xmlns="230e9df3-be65-4c73-a93b-d1236ebd677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8" ma:contentTypeDescription="Create a new document." ma:contentTypeScope="" ma:versionID="22a266b9fa9a230c5a512669d8b298c3">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ddc33fff6b14141ee5c74a0d29ea6a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4" nillable="true" ma:taxonomy="true" ma:internalName="lcf76f155ced4ddcb4097134ff3c332f" ma:taxonomyFieldName="MediaServiceAITags" ma:displayName="Image Tags" ma:readOnly="false" ma:fieldId="{5cf76f15-5ced-4ddc-b409-7134ff3c332f}" ma:taxonomyMulti="true" ma:sspId="e385fb40-52d4-4fae-9c5b-3e8ff8a5878e" ma:termSetId="09814cd3-568e-4e90-9814-8d621ff8fb84"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BF9B764-6365-43A2-B92A-B9C4DD6E9B23}">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100F1594-3EA9-4B35-B72A-00D8B89F015B}">
  <ds:schemaRefs>
    <ds:schemaRef ds:uri="http://schemas.microsoft.com/sharepoint/v3/contenttype/forms"/>
  </ds:schemaRefs>
</ds:datastoreItem>
</file>

<file path=customXml/itemProps3.xml><?xml version="1.0" encoding="utf-8"?>
<ds:datastoreItem xmlns:ds="http://schemas.openxmlformats.org/officeDocument/2006/customXml" ds:itemID="{99F8CEDD-DC61-403E-AD0F-EF7523F627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72f988bf-86f1-41af-91ab-2d7cd011db47}" enabled="0" method="" siteId="{72f988bf-86f1-41af-91ab-2d7cd011db47}" removed="1"/>
</clbl:labelList>
</file>

<file path=docProps/app.xml><?xml version="1.0" encoding="utf-8"?>
<Properties xmlns="http://schemas.openxmlformats.org/officeDocument/2006/extended-properties" xmlns:vt="http://schemas.openxmlformats.org/officeDocument/2006/docPropsVTypes">
  <Template/>
  <TotalTime>117675</TotalTime>
  <Words>16312</Words>
  <Application>Microsoft Macintosh PowerPoint</Application>
  <PresentationFormat>Grand écran</PresentationFormat>
  <Paragraphs>2133</Paragraphs>
  <Slides>174</Slides>
  <Notes>173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174</vt:i4>
      </vt:variant>
    </vt:vector>
  </HeadingPairs>
  <TitlesOfParts>
    <vt:vector size="181" baseType="lpstr">
      <vt:lpstr>Meiryo</vt:lpstr>
      <vt:lpstr>Arial</vt:lpstr>
      <vt:lpstr>Calibri</vt:lpstr>
      <vt:lpstr>Calibri Light</vt:lpstr>
      <vt:lpstr>Inter</vt:lpstr>
      <vt:lpstr>Menlo</vt:lpstr>
      <vt:lpstr>Thème Office</vt:lpstr>
      <vt:lpstr>Développements, WEB et base de données</vt:lpstr>
      <vt:lpstr>Introduction</vt:lpstr>
      <vt:lpstr>Contenu cours</vt:lpstr>
      <vt:lpstr>Programmation</vt:lpstr>
      <vt:lpstr>Programmation - Définitions</vt:lpstr>
      <vt:lpstr>Programmation - Définitions</vt:lpstr>
      <vt:lpstr>Programmation - Définitions</vt:lpstr>
      <vt:lpstr>Programmation - Définitions</vt:lpstr>
      <vt:lpstr>Programmation - Définitions</vt:lpstr>
      <vt:lpstr>Programmation - Définitions</vt:lpstr>
      <vt:lpstr>Programmation - Définitions</vt:lpstr>
      <vt:lpstr>Programmation - Définitions</vt:lpstr>
      <vt:lpstr>Programmation - Définitions</vt:lpstr>
      <vt:lpstr>Programmation - Python</vt:lpstr>
      <vt:lpstr>Programmation - Python</vt:lpstr>
      <vt:lpstr>Programmation – Python</vt:lpstr>
      <vt:lpstr>Merci !</vt:lpstr>
      <vt:lpstr>Programmation - Python</vt:lpstr>
      <vt:lpstr>Programmation - Python</vt:lpstr>
      <vt:lpstr>Programmation - Python</vt:lpstr>
      <vt:lpstr>Programmation - Python</vt:lpstr>
      <vt:lpstr>Programmation - Python</vt:lpstr>
      <vt:lpstr>Programmation – Python</vt:lpstr>
      <vt:lpstr>Merci !</vt:lpstr>
      <vt:lpstr>Internet&amp;co</vt:lpstr>
      <vt:lpstr>Le WEB</vt:lpstr>
      <vt:lpstr>Le WEB</vt:lpstr>
      <vt:lpstr>Le WEB</vt:lpstr>
      <vt:lpstr>Internet</vt:lpstr>
      <vt:lpstr>Internet</vt:lpstr>
      <vt:lpstr>Internet</vt:lpstr>
      <vt:lpstr>DNS</vt:lpstr>
      <vt:lpstr>DNS</vt:lpstr>
      <vt:lpstr>DNS</vt:lpstr>
      <vt:lpstr>DNS</vt:lpstr>
      <vt:lpstr>Dark Web</vt:lpstr>
      <vt:lpstr>Architecture d’échanges – Client / Serveur</vt:lpstr>
      <vt:lpstr>Architecture d’échanges – Client / Serveur</vt:lpstr>
      <vt:lpstr>Architecture d’échanges – Client / Serveur</vt:lpstr>
      <vt:lpstr>Architecture d’échanges – Client / Serveur</vt:lpstr>
      <vt:lpstr>Protocole HTTP</vt:lpstr>
      <vt:lpstr>Protocole HTTP</vt:lpstr>
      <vt:lpstr>Protocole HTTP</vt:lpstr>
      <vt:lpstr>Protocole HTTP</vt:lpstr>
      <vt:lpstr>Protocole HTTP</vt:lpstr>
      <vt:lpstr>Protocole HTTP</vt:lpstr>
      <vt:lpstr>Protocole HTTP</vt:lpstr>
      <vt:lpstr>Protocole HTTP</vt:lpstr>
      <vt:lpstr>Merci !</vt:lpstr>
      <vt:lpstr>Langages Web</vt:lpstr>
      <vt:lpstr>Langages WEB</vt:lpstr>
      <vt:lpstr>Langages WEB</vt:lpstr>
      <vt:lpstr>Langages WEB</vt:lpstr>
      <vt:lpstr>Langages WEB</vt:lpstr>
      <vt:lpstr>Langages WEB</vt:lpstr>
      <vt:lpstr>Langages WEB</vt:lpstr>
      <vt:lpstr>Langages WEB</vt:lpstr>
      <vt:lpstr>Langages WEB</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Langages WEB - HTML</vt:lpstr>
      <vt:lpstr>Merci !</vt:lpstr>
      <vt:lpstr>Langage WEB - CSS</vt:lpstr>
      <vt:lpstr>Langage WEB - CSS</vt:lpstr>
      <vt:lpstr>Langage WEB - CSS</vt:lpstr>
      <vt:lpstr>Langage WEB - CSS</vt:lpstr>
      <vt:lpstr>Langage WEB - CSS</vt:lpstr>
      <vt:lpstr>Langage WEB - CSS</vt:lpstr>
      <vt:lpstr>Langage WEB - CSS</vt:lpstr>
      <vt:lpstr>Langage WEB</vt:lpstr>
      <vt:lpstr>Langage WEB</vt:lpstr>
      <vt:lpstr>Règlements WEB</vt:lpstr>
      <vt:lpstr>Eco-conception</vt:lpstr>
      <vt:lpstr>La BDD</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vt:lpstr>
      <vt:lpstr>Base de données - NoSQL</vt:lpstr>
      <vt:lpstr>Base de données - NoSQL</vt:lpstr>
      <vt:lpstr>Base de données - NoSQL</vt:lpstr>
      <vt:lpstr>Base de données - NoSQL</vt:lpstr>
      <vt:lpstr>Base de données - NoSQL</vt:lpstr>
      <vt:lpstr>Base de données – JSON </vt:lpstr>
      <vt:lpstr>Base de données – CSV</vt:lpstr>
      <vt:lpstr>Base de données</vt:lpstr>
      <vt:lpstr>IA</vt:lpstr>
      <vt:lpstr>Définitions - IA</vt:lpstr>
      <vt:lpstr>Définitions - IA</vt:lpstr>
      <vt:lpstr>Définitions - IA</vt:lpstr>
      <vt:lpstr>Définitions - IA</vt:lpstr>
      <vt:lpstr>Définitions - IA</vt:lpstr>
      <vt:lpstr>Définitions - IA</vt:lpstr>
      <vt:lpstr>Définitions - IA</vt:lpstr>
      <vt:lpstr>Définitions - IA</vt:lpstr>
      <vt:lpstr>Définitions - IA</vt:lpstr>
      <vt:lpstr>Définitions - IA</vt:lpstr>
      <vt:lpstr>Définitions - IA</vt:lpstr>
      <vt:lpstr>Définitions - IA</vt:lpstr>
      <vt:lpstr>Définitions - IA</vt:lpstr>
      <vt:lpstr>Projet - IA</vt:lpstr>
      <vt:lpstr>Projet - IA</vt:lpstr>
      <vt:lpstr>Projet - IA</vt:lpstr>
      <vt:lpstr>Projet - IA</vt:lpstr>
      <vt:lpstr>Projet - IA</vt:lpstr>
      <vt:lpstr>Machine learning – Focus « modèle »</vt:lpstr>
      <vt:lpstr>Machine learning – Focus modèle</vt:lpstr>
      <vt:lpstr>Machine learning – focus modèle</vt:lpstr>
      <vt:lpstr>Machine learning – focus modèle</vt:lpstr>
      <vt:lpstr>Deep learning – focus modèle</vt:lpstr>
      <vt:lpstr>Deep learning - focus modèle</vt:lpstr>
      <vt:lpstr>Deep learning – focus modèle</vt:lpstr>
      <vt:lpstr>Deep learning – focus modèle</vt:lpstr>
      <vt:lpstr>Deep learning – focus modèle</vt:lpstr>
      <vt:lpstr>Deep learning – focus modèle</vt:lpstr>
      <vt:lpstr>Deep learning – focus modèle</vt:lpstr>
      <vt:lpstr>Deep learning – focus modèle</vt:lpstr>
      <vt:lpstr>Exemple avec Pytorch</vt:lpstr>
      <vt:lpstr>Merci d’avoir tenu le coup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Développement et base de données</dc:title>
  <dc:creator>Nicolas PERRIER</dc:creator>
  <cp:lastModifiedBy>Nicolas PERRIER</cp:lastModifiedBy>
  <cp:revision>39</cp:revision>
  <dcterms:created xsi:type="dcterms:W3CDTF">2021-12-23T15:52:02Z</dcterms:created>
  <dcterms:modified xsi:type="dcterms:W3CDTF">2024-03-20T16:41:45Z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